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25"/>
  </p:notesMasterIdLst>
  <p:sldIdLst>
    <p:sldId id="256" r:id="rId2"/>
    <p:sldId id="257" r:id="rId3"/>
    <p:sldId id="259" r:id="rId4"/>
    <p:sldId id="341" r:id="rId5"/>
    <p:sldId id="342" r:id="rId6"/>
    <p:sldId id="344" r:id="rId7"/>
    <p:sldId id="360" r:id="rId8"/>
    <p:sldId id="361" r:id="rId9"/>
    <p:sldId id="364" r:id="rId10"/>
    <p:sldId id="374" r:id="rId11"/>
    <p:sldId id="362" r:id="rId12"/>
    <p:sldId id="375" r:id="rId13"/>
    <p:sldId id="365" r:id="rId14"/>
    <p:sldId id="363" r:id="rId15"/>
    <p:sldId id="366" r:id="rId16"/>
    <p:sldId id="367" r:id="rId17"/>
    <p:sldId id="368" r:id="rId18"/>
    <p:sldId id="369" r:id="rId19"/>
    <p:sldId id="370" r:id="rId20"/>
    <p:sldId id="371" r:id="rId21"/>
    <p:sldId id="372" r:id="rId22"/>
    <p:sldId id="373" r:id="rId23"/>
    <p:sldId id="290" r:id="rId2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40" d="100"/>
          <a:sy n="140" d="100"/>
        </p:scale>
        <p:origin x="186" y="3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6D6A6A-BAB6-484B-9304-24E0759B6528}" type="datetimeFigureOut">
              <a:rPr lang="fr-FR" smtClean="0"/>
              <a:t>11/11/2025</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B48BEC-C11A-421A-826C-B61DC27950CC}" type="slidenum">
              <a:rPr lang="fr-FR" smtClean="0"/>
              <a:t>‹N°›</a:t>
            </a:fld>
            <a:endParaRPr lang="fr-FR"/>
          </a:p>
        </p:txBody>
      </p:sp>
    </p:spTree>
    <p:extLst>
      <p:ext uri="{BB962C8B-B14F-4D97-AF65-F5344CB8AC3E}">
        <p14:creationId xmlns:p14="http://schemas.microsoft.com/office/powerpoint/2010/main" val="1926383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a:p>
        </p:txBody>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11/11/2025</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021860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11/11/2025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66734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11/11/2025</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23827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11/11/2025</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1934676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11/11/2025</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1251659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11/11/2025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4139476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11/11/2025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428641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11/11/2025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508425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11/11/2025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36032382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11/11/2025</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‹N°›</a:t>
            </a:fld>
            <a:endParaRPr lang="en-US" dirty="0"/>
          </a:p>
        </p:txBody>
      </p:sp>
    </p:spTree>
    <p:extLst>
      <p:ext uri="{BB962C8B-B14F-4D97-AF65-F5344CB8AC3E}">
        <p14:creationId xmlns:p14="http://schemas.microsoft.com/office/powerpoint/2010/main" val="4284849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11/11/2025</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‹N°›</a:t>
            </a:fld>
            <a:endParaRPr lang="en-US" dirty="0"/>
          </a:p>
        </p:txBody>
      </p:sp>
    </p:spTree>
    <p:extLst>
      <p:ext uri="{BB962C8B-B14F-4D97-AF65-F5344CB8AC3E}">
        <p14:creationId xmlns:p14="http://schemas.microsoft.com/office/powerpoint/2010/main" val="2385193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11/11/2025</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‹N°›</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a:p>
        </p:txBody>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a:p>
        </p:txBody>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a:p>
        </p:txBody>
      </p:sp>
    </p:spTree>
    <p:extLst>
      <p:ext uri="{BB962C8B-B14F-4D97-AF65-F5344CB8AC3E}">
        <p14:creationId xmlns:p14="http://schemas.microsoft.com/office/powerpoint/2010/main" val="325311391"/>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hf sldNum="0" hdr="0" ftr="0" dt="0"/>
  <p:txStyles>
    <p:title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9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5A71294-C247-450A-BB34-6E68648C95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useBgFill="1">
        <p:nvSpPr>
          <p:cNvPr id="15" name="Rectangle 14">
            <a:extLst>
              <a:ext uri="{FF2B5EF4-FFF2-40B4-BE49-F238E27FC236}">
                <a16:creationId xmlns:a16="http://schemas.microsoft.com/office/drawing/2014/main" id="{D36A0BA4-6A63-41D3-B0FA-43799ABC4A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re 1">
            <a:extLst>
              <a:ext uri="{FF2B5EF4-FFF2-40B4-BE49-F238E27FC236}">
                <a16:creationId xmlns:a16="http://schemas.microsoft.com/office/drawing/2014/main" id="{3F3F5074-547C-222B-2E38-188661949A00}"/>
              </a:ext>
            </a:extLst>
          </p:cNvPr>
          <p:cNvSpPr>
            <a:spLocks noGrp="1"/>
          </p:cNvSpPr>
          <p:nvPr>
            <p:ph type="ctrTitle"/>
          </p:nvPr>
        </p:nvSpPr>
        <p:spPr>
          <a:xfrm>
            <a:off x="581192" y="1009398"/>
            <a:ext cx="6823988" cy="3453419"/>
          </a:xfrm>
        </p:spPr>
        <p:txBody>
          <a:bodyPr anchor="b">
            <a:normAutofit/>
          </a:bodyPr>
          <a:lstStyle/>
          <a:p>
            <a:r>
              <a:rPr lang="fr-FR" sz="6000" dirty="0">
                <a:solidFill>
                  <a:schemeClr val="tx1"/>
                </a:solidFill>
              </a:rPr>
              <a:t>Projet 7</a:t>
            </a:r>
          </a:p>
        </p:txBody>
      </p:sp>
      <p:sp>
        <p:nvSpPr>
          <p:cNvPr id="3" name="Sous-titre 2">
            <a:extLst>
              <a:ext uri="{FF2B5EF4-FFF2-40B4-BE49-F238E27FC236}">
                <a16:creationId xmlns:a16="http://schemas.microsoft.com/office/drawing/2014/main" id="{65D0C596-D280-F733-67E6-3523A62CEA20}"/>
              </a:ext>
            </a:extLst>
          </p:cNvPr>
          <p:cNvSpPr>
            <a:spLocks noGrp="1"/>
          </p:cNvSpPr>
          <p:nvPr>
            <p:ph type="subTitle" idx="1"/>
          </p:nvPr>
        </p:nvSpPr>
        <p:spPr>
          <a:xfrm>
            <a:off x="581191" y="4572000"/>
            <a:ext cx="6823988" cy="1023580"/>
          </a:xfrm>
        </p:spPr>
        <p:txBody>
          <a:bodyPr anchor="t">
            <a:noAutofit/>
          </a:bodyPr>
          <a:lstStyle/>
          <a:p>
            <a:r>
              <a:rPr lang="fr-FR" sz="2000" b="1" u="sng" dirty="0"/>
              <a:t>Réalisez une analyse de sentiments grâce au Deep Learning</a:t>
            </a:r>
          </a:p>
          <a:p>
            <a:br>
              <a:rPr lang="fr-FR" sz="2000" u="sng" dirty="0"/>
            </a:br>
            <a:br>
              <a:rPr lang="fr-FR" sz="2000" u="sng" dirty="0"/>
            </a:br>
            <a:endParaRPr lang="fr-FR" sz="2000" b="1" u="sng" dirty="0">
              <a:solidFill>
                <a:schemeClr val="accent3">
                  <a:alpha val="60000"/>
                </a:schemeClr>
              </a:solidFill>
            </a:endParaRPr>
          </a:p>
        </p:txBody>
      </p:sp>
      <p:sp>
        <p:nvSpPr>
          <p:cNvPr id="13" name="Rectangle 12">
            <a:extLst>
              <a:ext uri="{FF2B5EF4-FFF2-40B4-BE49-F238E27FC236}">
                <a16:creationId xmlns:a16="http://schemas.microsoft.com/office/drawing/2014/main" id="{673313D8-D259-4D89-9CE5-14884FB40D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19" y="457200"/>
            <a:ext cx="6766560" cy="91439"/>
          </a:xfrm>
          <a:prstGeom prst="rect">
            <a:avLst/>
          </a:prstGeom>
          <a:solidFill>
            <a:schemeClr val="tx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pic>
        <p:nvPicPr>
          <p:cNvPr id="16" name="Picture 3" descr="Une image contenant rideau, capture d’écran, art, léger&#10;&#10;Description générée automatiquement">
            <a:extLst>
              <a:ext uri="{FF2B5EF4-FFF2-40B4-BE49-F238E27FC236}">
                <a16:creationId xmlns:a16="http://schemas.microsoft.com/office/drawing/2014/main" id="{8F18CC34-00BA-E610-7984-B7617A9CA2F4}"/>
              </a:ext>
            </a:extLst>
          </p:cNvPr>
          <p:cNvPicPr>
            <a:picLocks noChangeAspect="1"/>
          </p:cNvPicPr>
          <p:nvPr/>
        </p:nvPicPr>
        <p:blipFill>
          <a:blip r:embed="rId2"/>
          <a:srcRect l="34579" r="23919" b="1"/>
          <a:stretch/>
        </p:blipFill>
        <p:spPr>
          <a:xfrm>
            <a:off x="8140428" y="10"/>
            <a:ext cx="4051572" cy="6857990"/>
          </a:xfrm>
          <a:prstGeom prst="rect">
            <a:avLst/>
          </a:prstGeom>
        </p:spPr>
      </p:pic>
      <p:sp>
        <p:nvSpPr>
          <p:cNvPr id="4" name="Sous-titre 2">
            <a:extLst>
              <a:ext uri="{FF2B5EF4-FFF2-40B4-BE49-F238E27FC236}">
                <a16:creationId xmlns:a16="http://schemas.microsoft.com/office/drawing/2014/main" id="{CB7D965F-13ED-F28F-C5CD-CB1A3109E7F5}"/>
              </a:ext>
            </a:extLst>
          </p:cNvPr>
          <p:cNvSpPr txBox="1">
            <a:spLocks/>
          </p:cNvSpPr>
          <p:nvPr/>
        </p:nvSpPr>
        <p:spPr>
          <a:xfrm>
            <a:off x="581191" y="657822"/>
            <a:ext cx="6823988" cy="1023580"/>
          </a:xfrm>
          <a:prstGeom prst="rect">
            <a:avLst/>
          </a:prstGeom>
        </p:spPr>
        <p:txBody>
          <a:bodyPr vert="horz" lIns="91440" tIns="45720" rIns="91440" bIns="45720" rtlCol="0" anchor="t">
            <a:noAutofit/>
          </a:bodyPr>
          <a:lstStyle>
            <a:lvl1pPr marL="0" indent="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600" kern="1200" cap="all">
                <a:solidFill>
                  <a:schemeClr val="accent1"/>
                </a:solidFill>
                <a:latin typeface="+mn-lt"/>
                <a:ea typeface="+mn-ea"/>
                <a:cs typeface="+mn-cs"/>
              </a:defRPr>
            </a:lvl1pPr>
            <a:lvl2pPr marL="457200" indent="0" algn="ctr"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700" kern="1200">
                <a:solidFill>
                  <a:schemeClr val="tx1">
                    <a:tint val="75000"/>
                  </a:schemeClr>
                </a:solidFill>
                <a:latin typeface="+mn-lt"/>
                <a:ea typeface="+mn-ea"/>
                <a:cs typeface="+mn-cs"/>
              </a:defRPr>
            </a:lvl2pPr>
            <a:lvl3pPr marL="914400" indent="0" algn="ctr"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500" kern="1200">
                <a:solidFill>
                  <a:schemeClr val="tx1">
                    <a:tint val="75000"/>
                  </a:schemeClr>
                </a:solidFill>
                <a:latin typeface="+mn-lt"/>
                <a:ea typeface="+mn-ea"/>
                <a:cs typeface="+mn-cs"/>
              </a:defRPr>
            </a:lvl3pPr>
            <a:lvl4pPr marL="1371600" indent="0" algn="ctr"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300" kern="1200">
                <a:solidFill>
                  <a:schemeClr val="tx1">
                    <a:tint val="75000"/>
                  </a:schemeClr>
                </a:solidFill>
                <a:latin typeface="+mn-lt"/>
                <a:ea typeface="+mn-ea"/>
                <a:cs typeface="+mn-cs"/>
              </a:defRPr>
            </a:lvl4pPr>
            <a:lvl5pPr marL="1828800" indent="0" algn="ctr"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None/>
              <a:defRPr sz="13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nSpc>
                <a:spcPct val="100000"/>
              </a:lnSpc>
            </a:pPr>
            <a:r>
              <a:rPr lang="fr-FR" sz="1100" b="1" dirty="0">
                <a:solidFill>
                  <a:schemeClr val="accent3">
                    <a:alpha val="60000"/>
                  </a:schemeClr>
                </a:solidFill>
                <a:latin typeface="Inter"/>
              </a:rPr>
              <a:t>Victor. A</a:t>
            </a:r>
          </a:p>
          <a:p>
            <a:pPr>
              <a:lnSpc>
                <a:spcPct val="100000"/>
              </a:lnSpc>
            </a:pPr>
            <a:r>
              <a:rPr lang="fr-FR" sz="1100" b="1" dirty="0">
                <a:solidFill>
                  <a:schemeClr val="accent3">
                    <a:alpha val="60000"/>
                  </a:schemeClr>
                </a:solidFill>
                <a:latin typeface="Inter"/>
              </a:rPr>
              <a:t>open Classroom</a:t>
            </a:r>
          </a:p>
          <a:p>
            <a:pPr>
              <a:lnSpc>
                <a:spcPct val="100000"/>
              </a:lnSpc>
            </a:pPr>
            <a:br>
              <a:rPr lang="fr-FR" sz="1100" b="1" dirty="0">
                <a:solidFill>
                  <a:schemeClr val="accent3">
                    <a:alpha val="60000"/>
                  </a:schemeClr>
                </a:solidFill>
                <a:latin typeface="Inter"/>
              </a:rPr>
            </a:br>
            <a:endParaRPr lang="fr-FR" sz="1100" b="1" dirty="0">
              <a:solidFill>
                <a:schemeClr val="accent3">
                  <a:alpha val="60000"/>
                </a:schemeClr>
              </a:solidFill>
            </a:endParaRPr>
          </a:p>
        </p:txBody>
      </p:sp>
    </p:spTree>
    <p:extLst>
      <p:ext uri="{BB962C8B-B14F-4D97-AF65-F5344CB8AC3E}">
        <p14:creationId xmlns:p14="http://schemas.microsoft.com/office/powerpoint/2010/main" val="249769337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47C1B7FD-80B0-2981-C07D-E40974AB117E}"/>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9E2D5C24-F067-9066-D1F6-946D5F4D65A2}"/>
              </a:ext>
            </a:extLst>
          </p:cNvPr>
          <p:cNvSpPr>
            <a:spLocks noGrp="1"/>
          </p:cNvSpPr>
          <p:nvPr>
            <p:ph type="title"/>
          </p:nvPr>
        </p:nvSpPr>
        <p:spPr>
          <a:xfrm>
            <a:off x="4001691" y="287498"/>
            <a:ext cx="4188618" cy="778698"/>
          </a:xfrm>
        </p:spPr>
        <p:txBody>
          <a:bodyPr anchor="ctr">
            <a:normAutofit/>
          </a:bodyPr>
          <a:lstStyle/>
          <a:p>
            <a:r>
              <a:rPr lang="fr-FR" sz="4000" dirty="0">
                <a:solidFill>
                  <a:schemeClr val="accent3"/>
                </a:solidFill>
              </a:rPr>
              <a:t>Modèles de test</a:t>
            </a:r>
          </a:p>
        </p:txBody>
      </p:sp>
      <p:sp>
        <p:nvSpPr>
          <p:cNvPr id="11" name="Titre 1">
            <a:extLst>
              <a:ext uri="{FF2B5EF4-FFF2-40B4-BE49-F238E27FC236}">
                <a16:creationId xmlns:a16="http://schemas.microsoft.com/office/drawing/2014/main" id="{9EE57EA9-824C-B8E3-E156-3FA9176EC530}"/>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pic>
        <p:nvPicPr>
          <p:cNvPr id="4" name="Image 3" descr="Une image contenant texte, capture d’écran, menu&#10;&#10;Le contenu généré par l’IA peut être incorrect.">
            <a:extLst>
              <a:ext uri="{FF2B5EF4-FFF2-40B4-BE49-F238E27FC236}">
                <a16:creationId xmlns:a16="http://schemas.microsoft.com/office/drawing/2014/main" id="{B0D5BB0F-E669-7735-8070-B88D2B6E0F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682" y="1143000"/>
            <a:ext cx="11464636" cy="5381758"/>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527083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955E0EC2-3AD5-1566-58BA-4C45F486D1A0}"/>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FBFED1F4-FFA8-6C58-F781-1DFDAE5BD449}"/>
              </a:ext>
            </a:extLst>
          </p:cNvPr>
          <p:cNvSpPr>
            <a:spLocks noGrp="1"/>
          </p:cNvSpPr>
          <p:nvPr>
            <p:ph type="title"/>
          </p:nvPr>
        </p:nvSpPr>
        <p:spPr>
          <a:xfrm>
            <a:off x="3701388" y="-178656"/>
            <a:ext cx="5054684" cy="778698"/>
          </a:xfrm>
        </p:spPr>
        <p:txBody>
          <a:bodyPr anchor="ctr">
            <a:normAutofit fontScale="90000"/>
          </a:bodyPr>
          <a:lstStyle/>
          <a:p>
            <a:r>
              <a:rPr lang="fr-FR" sz="4000" dirty="0" err="1">
                <a:solidFill>
                  <a:schemeClr val="accent3"/>
                </a:solidFill>
              </a:rPr>
              <a:t>Modeles</a:t>
            </a:r>
            <a:r>
              <a:rPr lang="fr-FR" sz="4000" dirty="0">
                <a:solidFill>
                  <a:schemeClr val="accent3"/>
                </a:solidFill>
              </a:rPr>
              <a:t> final MLFLOW</a:t>
            </a:r>
          </a:p>
        </p:txBody>
      </p:sp>
      <p:sp>
        <p:nvSpPr>
          <p:cNvPr id="11" name="Titre 1">
            <a:extLst>
              <a:ext uri="{FF2B5EF4-FFF2-40B4-BE49-F238E27FC236}">
                <a16:creationId xmlns:a16="http://schemas.microsoft.com/office/drawing/2014/main" id="{0CC0B8BD-8072-4DB1-24E0-4AA79F4E22B5}"/>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6" name="ZoneTexte 5">
            <a:extLst>
              <a:ext uri="{FF2B5EF4-FFF2-40B4-BE49-F238E27FC236}">
                <a16:creationId xmlns:a16="http://schemas.microsoft.com/office/drawing/2014/main" id="{9EC954A5-4D3B-C950-0E3D-86703CF9E902}"/>
              </a:ext>
            </a:extLst>
          </p:cNvPr>
          <p:cNvSpPr txBox="1"/>
          <p:nvPr/>
        </p:nvSpPr>
        <p:spPr>
          <a:xfrm>
            <a:off x="563813" y="5261451"/>
            <a:ext cx="4849450" cy="95410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Les résultats suivis dans </a:t>
            </a:r>
            <a:r>
              <a:rPr lang="fr-FR" sz="1400" b="1" dirty="0" err="1"/>
              <a:t>MLflow</a:t>
            </a:r>
            <a:r>
              <a:rPr lang="fr-FR" sz="1400" dirty="0"/>
              <a:t> montrent une cohérence globale entre les modèles, avec des F1-scores proches, majoritairement compris entre 0.71 et 0.73, témoignant d’une bonne stabilité et d’une capacité d’apprentissage homogène.</a:t>
            </a:r>
          </a:p>
        </p:txBody>
      </p:sp>
      <p:pic>
        <p:nvPicPr>
          <p:cNvPr id="8" name="Image 7" descr="Une image contenant texte, capture d’écran, Police&#10;&#10;Le contenu généré par l’IA peut être incorrect.">
            <a:extLst>
              <a:ext uri="{FF2B5EF4-FFF2-40B4-BE49-F238E27FC236}">
                <a16:creationId xmlns:a16="http://schemas.microsoft.com/office/drawing/2014/main" id="{C5B5B6DB-86C1-1745-27D7-4985B2175C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70" y="690097"/>
            <a:ext cx="9975850" cy="4164185"/>
          </a:xfrm>
          <a:prstGeom prst="rect">
            <a:avLst/>
          </a:prstGeom>
          <a:ln>
            <a:noFill/>
          </a:ln>
          <a:effectLst>
            <a:outerShdw blurRad="190500" algn="tl" rotWithShape="0">
              <a:srgbClr val="000000">
                <a:alpha val="70000"/>
              </a:srgbClr>
            </a:outerShdw>
          </a:effectLst>
        </p:spPr>
      </p:pic>
      <p:sp>
        <p:nvSpPr>
          <p:cNvPr id="9" name="ZoneTexte 8">
            <a:extLst>
              <a:ext uri="{FF2B5EF4-FFF2-40B4-BE49-F238E27FC236}">
                <a16:creationId xmlns:a16="http://schemas.microsoft.com/office/drawing/2014/main" id="{E0742610-188F-9FBB-C15B-A38EE15B1161}"/>
              </a:ext>
            </a:extLst>
          </p:cNvPr>
          <p:cNvSpPr txBox="1"/>
          <p:nvPr/>
        </p:nvSpPr>
        <p:spPr>
          <a:xfrm>
            <a:off x="6578995" y="5261450"/>
            <a:ext cx="4849450" cy="95410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On observe néanmoins une </a:t>
            </a:r>
            <a:r>
              <a:rPr lang="fr-FR" sz="1400" b="1" dirty="0"/>
              <a:t>anomalie sur le modèle </a:t>
            </a:r>
            <a:r>
              <a:rPr lang="fr-FR" sz="1400" b="1" dirty="0" err="1"/>
              <a:t>FastText</a:t>
            </a:r>
            <a:r>
              <a:rPr lang="fr-FR" sz="1400" dirty="0"/>
              <a:t>, qui affiche le meilleur score sans validation croisée ni traçabilité complète, ce qui renforce la fiabilité des modèles </a:t>
            </a:r>
            <a:r>
              <a:rPr lang="fr-FR" sz="1400" b="1" dirty="0"/>
              <a:t>TF-IDF + </a:t>
            </a:r>
            <a:r>
              <a:rPr lang="fr-FR" sz="1400" b="1" dirty="0" err="1"/>
              <a:t>LogReg</a:t>
            </a:r>
            <a:r>
              <a:rPr lang="fr-FR" sz="1400" dirty="0"/>
              <a:t> et </a:t>
            </a:r>
            <a:r>
              <a:rPr lang="fr-FR" sz="1400" b="1" dirty="0" err="1"/>
              <a:t>DistilBERT</a:t>
            </a:r>
            <a:r>
              <a:rPr lang="fr-FR" sz="1400" b="1" dirty="0"/>
              <a:t> + MLP</a:t>
            </a:r>
            <a:r>
              <a:rPr lang="fr-FR" sz="1400" dirty="0"/>
              <a:t> comme références pour la suite.</a:t>
            </a:r>
          </a:p>
        </p:txBody>
      </p:sp>
    </p:spTree>
    <p:extLst>
      <p:ext uri="{BB962C8B-B14F-4D97-AF65-F5344CB8AC3E}">
        <p14:creationId xmlns:p14="http://schemas.microsoft.com/office/powerpoint/2010/main" val="3571388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BF7168C2-0582-9FDF-2185-53C838AC74AA}"/>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F79F87C9-6B80-D153-4760-FD42C7708F2B}"/>
              </a:ext>
            </a:extLst>
          </p:cNvPr>
          <p:cNvSpPr>
            <a:spLocks noGrp="1"/>
          </p:cNvSpPr>
          <p:nvPr>
            <p:ph type="title"/>
          </p:nvPr>
        </p:nvSpPr>
        <p:spPr>
          <a:xfrm>
            <a:off x="4331910" y="-136255"/>
            <a:ext cx="3528178" cy="778698"/>
          </a:xfrm>
        </p:spPr>
        <p:txBody>
          <a:bodyPr anchor="ctr">
            <a:normAutofit/>
          </a:bodyPr>
          <a:lstStyle/>
          <a:p>
            <a:r>
              <a:rPr lang="fr-FR" sz="4000" dirty="0" err="1">
                <a:solidFill>
                  <a:schemeClr val="accent3"/>
                </a:solidFill>
              </a:rPr>
              <a:t>Modeles</a:t>
            </a:r>
            <a:r>
              <a:rPr lang="fr-FR" sz="4000" dirty="0">
                <a:solidFill>
                  <a:schemeClr val="accent3"/>
                </a:solidFill>
              </a:rPr>
              <a:t> final</a:t>
            </a:r>
          </a:p>
        </p:txBody>
      </p:sp>
      <p:sp>
        <p:nvSpPr>
          <p:cNvPr id="11" name="Titre 1">
            <a:extLst>
              <a:ext uri="{FF2B5EF4-FFF2-40B4-BE49-F238E27FC236}">
                <a16:creationId xmlns:a16="http://schemas.microsoft.com/office/drawing/2014/main" id="{B75B1E72-B3BC-08A9-2B12-C9E8ACE45C5C}"/>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6" name="ZoneTexte 5">
            <a:extLst>
              <a:ext uri="{FF2B5EF4-FFF2-40B4-BE49-F238E27FC236}">
                <a16:creationId xmlns:a16="http://schemas.microsoft.com/office/drawing/2014/main" id="{29C576A4-B7D6-0AAB-AE19-899C985417C6}"/>
              </a:ext>
            </a:extLst>
          </p:cNvPr>
          <p:cNvSpPr txBox="1"/>
          <p:nvPr/>
        </p:nvSpPr>
        <p:spPr>
          <a:xfrm>
            <a:off x="563813" y="5464706"/>
            <a:ext cx="4849450" cy="95410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Malgré de meilleures performances brutes, </a:t>
            </a:r>
            <a:r>
              <a:rPr lang="fr-FR" sz="1400" b="1" dirty="0" err="1"/>
              <a:t>DistilBERT</a:t>
            </a:r>
            <a:r>
              <a:rPr lang="fr-FR" sz="1400" b="1" dirty="0"/>
              <a:t> + MLP</a:t>
            </a:r>
            <a:r>
              <a:rPr lang="fr-FR" sz="1400" dirty="0"/>
              <a:t> présente un </a:t>
            </a:r>
            <a:r>
              <a:rPr lang="fr-FR" sz="1400" b="1" dirty="0"/>
              <a:t>surapprentissage marqué (Δ≈0.26)</a:t>
            </a:r>
            <a:r>
              <a:rPr lang="fr-FR" sz="1400" dirty="0"/>
              <a:t>, une </a:t>
            </a:r>
            <a:r>
              <a:rPr lang="fr-FR" sz="1400" b="1" dirty="0"/>
              <a:t>latence d’inférence élevée</a:t>
            </a:r>
            <a:r>
              <a:rPr lang="fr-FR" sz="1400" dirty="0"/>
              <a:t> et une </a:t>
            </a:r>
            <a:r>
              <a:rPr lang="fr-FR" sz="1400" b="1" dirty="0"/>
              <a:t>dépendance à un environnement GPU</a:t>
            </a:r>
            <a:r>
              <a:rPr lang="fr-FR" sz="1400" dirty="0"/>
              <a:t>, rendant son intégration plus complexe et coûteuse.</a:t>
            </a:r>
          </a:p>
        </p:txBody>
      </p:sp>
      <p:sp>
        <p:nvSpPr>
          <p:cNvPr id="9" name="ZoneTexte 8">
            <a:extLst>
              <a:ext uri="{FF2B5EF4-FFF2-40B4-BE49-F238E27FC236}">
                <a16:creationId xmlns:a16="http://schemas.microsoft.com/office/drawing/2014/main" id="{C77E3F66-A2A5-E470-DCF7-BCF899188A34}"/>
              </a:ext>
            </a:extLst>
          </p:cNvPr>
          <p:cNvSpPr txBox="1"/>
          <p:nvPr/>
        </p:nvSpPr>
        <p:spPr>
          <a:xfrm>
            <a:off x="6578995" y="5464705"/>
            <a:ext cx="4849450" cy="95410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À l’inverse, </a:t>
            </a:r>
            <a:r>
              <a:rPr lang="fr-FR" sz="1400" b="1" dirty="0"/>
              <a:t>TF-IDF + </a:t>
            </a:r>
            <a:r>
              <a:rPr lang="fr-FR" sz="1400" b="1" dirty="0" err="1"/>
              <a:t>LogReg</a:t>
            </a:r>
            <a:r>
              <a:rPr lang="fr-FR" sz="1400" dirty="0"/>
              <a:t> affiche une </a:t>
            </a:r>
            <a:r>
              <a:rPr lang="fr-FR" sz="1400" b="1" dirty="0"/>
              <a:t>stabilité éprouvée en cross-validation</a:t>
            </a:r>
            <a:r>
              <a:rPr lang="fr-FR" sz="1400" dirty="0"/>
              <a:t>, une </a:t>
            </a:r>
            <a:r>
              <a:rPr lang="fr-FR" sz="1400" b="1" dirty="0"/>
              <a:t>excellente généralisation</a:t>
            </a:r>
            <a:r>
              <a:rPr lang="fr-FR" sz="1400" dirty="0"/>
              <a:t> et une </a:t>
            </a:r>
            <a:r>
              <a:rPr lang="fr-FR" sz="1400" b="1" dirty="0"/>
              <a:t>empreinte opérationnelle minimale</a:t>
            </a:r>
            <a:r>
              <a:rPr lang="fr-FR" sz="1400" dirty="0"/>
              <a:t>, ce qui en fait une solution </a:t>
            </a:r>
            <a:r>
              <a:rPr lang="fr-FR" sz="1400" b="1" dirty="0"/>
              <a:t>plus robuste et industrialisable</a:t>
            </a:r>
            <a:r>
              <a:rPr lang="fr-FR" sz="1400" dirty="0"/>
              <a:t> pour un déploiement en production.</a:t>
            </a:r>
          </a:p>
        </p:txBody>
      </p:sp>
      <p:pic>
        <p:nvPicPr>
          <p:cNvPr id="4" name="Image 3" descr="Une image contenant texte, capture d’écran, Police&#10;&#10;Le contenu généré par l’IA peut être incorrect.">
            <a:extLst>
              <a:ext uri="{FF2B5EF4-FFF2-40B4-BE49-F238E27FC236}">
                <a16:creationId xmlns:a16="http://schemas.microsoft.com/office/drawing/2014/main" id="{52BBC423-4501-E444-8BF8-6A9329DF92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3780" y="642443"/>
            <a:ext cx="8684439" cy="448229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105624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8F327552-424A-EBB6-B952-678BCA2C489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940D1E8A-B6BD-5FAC-D291-A46265C22320}"/>
              </a:ext>
            </a:extLst>
          </p:cNvPr>
          <p:cNvSpPr>
            <a:spLocks noGrp="1"/>
          </p:cNvSpPr>
          <p:nvPr>
            <p:ph type="title"/>
          </p:nvPr>
        </p:nvSpPr>
        <p:spPr>
          <a:xfrm>
            <a:off x="3422038" y="-205952"/>
            <a:ext cx="5347920" cy="778698"/>
          </a:xfrm>
        </p:spPr>
        <p:txBody>
          <a:bodyPr anchor="ctr">
            <a:normAutofit/>
          </a:bodyPr>
          <a:lstStyle/>
          <a:p>
            <a:r>
              <a:rPr lang="fr-FR" sz="4000" dirty="0">
                <a:solidFill>
                  <a:schemeClr val="accent3"/>
                </a:solidFill>
              </a:rPr>
              <a:t>INTEGRATION HEROKU</a:t>
            </a:r>
          </a:p>
        </p:txBody>
      </p:sp>
      <p:pic>
        <p:nvPicPr>
          <p:cNvPr id="5" name="Image 4" descr="Une image contenant texte, capture d’écran, menu, Police&#10;&#10;Le contenu généré par l’IA peut être incorrect.">
            <a:extLst>
              <a:ext uri="{FF2B5EF4-FFF2-40B4-BE49-F238E27FC236}">
                <a16:creationId xmlns:a16="http://schemas.microsoft.com/office/drawing/2014/main" id="{1E0A14C0-819F-81BF-DF5D-8E7EF559DF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2308" y="572746"/>
            <a:ext cx="8867384" cy="4757120"/>
          </a:xfrm>
          <a:prstGeom prst="rect">
            <a:avLst/>
          </a:prstGeom>
        </p:spPr>
      </p:pic>
      <p:sp>
        <p:nvSpPr>
          <p:cNvPr id="7" name="ZoneTexte 6">
            <a:extLst>
              <a:ext uri="{FF2B5EF4-FFF2-40B4-BE49-F238E27FC236}">
                <a16:creationId xmlns:a16="http://schemas.microsoft.com/office/drawing/2014/main" id="{47D58623-3690-AA18-A88C-5CCE50B315DD}"/>
              </a:ext>
            </a:extLst>
          </p:cNvPr>
          <p:cNvSpPr txBox="1"/>
          <p:nvPr/>
        </p:nvSpPr>
        <p:spPr>
          <a:xfrm>
            <a:off x="549959" y="5631510"/>
            <a:ext cx="4849450" cy="95410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Ce code illustre une </a:t>
            </a:r>
            <a:r>
              <a:rPr lang="fr-FR" sz="1400" b="1" dirty="0"/>
              <a:t>intégration complète entre modèle, interface et monitoring</a:t>
            </a:r>
            <a:r>
              <a:rPr lang="fr-FR" sz="1400" dirty="0"/>
              <a:t>, où chaque composant de </a:t>
            </a:r>
            <a:r>
              <a:rPr lang="fr-FR" sz="1400" dirty="0" err="1"/>
              <a:t>Streamlit</a:t>
            </a:r>
            <a:r>
              <a:rPr lang="fr-FR" sz="1400" dirty="0"/>
              <a:t> à Azure Insights contribue à une boucle de prédiction et de supervision cohérente.</a:t>
            </a:r>
          </a:p>
        </p:txBody>
      </p:sp>
      <p:sp>
        <p:nvSpPr>
          <p:cNvPr id="10" name="ZoneTexte 9">
            <a:extLst>
              <a:ext uri="{FF2B5EF4-FFF2-40B4-BE49-F238E27FC236}">
                <a16:creationId xmlns:a16="http://schemas.microsoft.com/office/drawing/2014/main" id="{1D4C085E-AE0B-6468-1A15-F6DC6CDA7AAF}"/>
              </a:ext>
            </a:extLst>
          </p:cNvPr>
          <p:cNvSpPr txBox="1"/>
          <p:nvPr/>
        </p:nvSpPr>
        <p:spPr>
          <a:xfrm>
            <a:off x="6792593" y="5631509"/>
            <a:ext cx="4849450" cy="95410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Déployée sur </a:t>
            </a:r>
            <a:r>
              <a:rPr lang="fr-FR" sz="1400" b="1" dirty="0" err="1"/>
              <a:t>Heroku</a:t>
            </a:r>
            <a:r>
              <a:rPr lang="fr-FR" sz="1400" dirty="0"/>
              <a:t> via le pipeline CI/CD, l’application combine </a:t>
            </a:r>
            <a:r>
              <a:rPr lang="fr-FR" sz="1400" b="1" dirty="0"/>
              <a:t>simplicité d’exécution, traçabilité des performances</a:t>
            </a:r>
            <a:r>
              <a:rPr lang="fr-FR" sz="1400" dirty="0"/>
              <a:t> et </a:t>
            </a:r>
            <a:r>
              <a:rPr lang="fr-FR" sz="1400" b="1" dirty="0"/>
              <a:t>collecte de feedbacks utilisateurs</a:t>
            </a:r>
            <a:r>
              <a:rPr lang="fr-FR" sz="1400" dirty="0"/>
              <a:t> pour préparer une itération continue du modèle.</a:t>
            </a:r>
          </a:p>
        </p:txBody>
      </p:sp>
    </p:spTree>
    <p:extLst>
      <p:ext uri="{BB962C8B-B14F-4D97-AF65-F5344CB8AC3E}">
        <p14:creationId xmlns:p14="http://schemas.microsoft.com/office/powerpoint/2010/main" val="1620772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726356F5-4BDD-3B48-6575-4A1B5EB6FF3E}"/>
            </a:ext>
          </a:extLst>
        </p:cNvPr>
        <p:cNvGrpSpPr/>
        <p:nvPr/>
      </p:nvGrpSpPr>
      <p:grpSpPr>
        <a:xfrm>
          <a:off x="0" y="0"/>
          <a:ext cx="0" cy="0"/>
          <a:chOff x="0" y="0"/>
          <a:chExt cx="0" cy="0"/>
        </a:xfrm>
      </p:grpSpPr>
      <p:sp>
        <p:nvSpPr>
          <p:cNvPr id="11" name="Titre 1">
            <a:extLst>
              <a:ext uri="{FF2B5EF4-FFF2-40B4-BE49-F238E27FC236}">
                <a16:creationId xmlns:a16="http://schemas.microsoft.com/office/drawing/2014/main" id="{EA99AF10-F3CC-B6AF-69E5-B57827F1E808}"/>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6" name="Titre 1">
            <a:extLst>
              <a:ext uri="{FF2B5EF4-FFF2-40B4-BE49-F238E27FC236}">
                <a16:creationId xmlns:a16="http://schemas.microsoft.com/office/drawing/2014/main" id="{912C43B0-C671-6AF9-C2AA-E925BF516034}"/>
              </a:ext>
            </a:extLst>
          </p:cNvPr>
          <p:cNvSpPr>
            <a:spLocks noGrp="1"/>
          </p:cNvSpPr>
          <p:nvPr>
            <p:ph type="title"/>
          </p:nvPr>
        </p:nvSpPr>
        <p:spPr>
          <a:xfrm>
            <a:off x="3422038" y="-205952"/>
            <a:ext cx="5347920" cy="778698"/>
          </a:xfrm>
        </p:spPr>
        <p:txBody>
          <a:bodyPr anchor="ctr">
            <a:normAutofit/>
          </a:bodyPr>
          <a:lstStyle/>
          <a:p>
            <a:r>
              <a:rPr lang="fr-FR" sz="4000" dirty="0">
                <a:solidFill>
                  <a:schemeClr val="accent3"/>
                </a:solidFill>
              </a:rPr>
              <a:t>INTEGRATION HEROKU</a:t>
            </a:r>
          </a:p>
        </p:txBody>
      </p:sp>
      <p:pic>
        <p:nvPicPr>
          <p:cNvPr id="8" name="Image 7" descr="Une image contenant texte, capture d’écran, Police, conception&#10;&#10;Le contenu généré par l’IA peut être incorrect.">
            <a:extLst>
              <a:ext uri="{FF2B5EF4-FFF2-40B4-BE49-F238E27FC236}">
                <a16:creationId xmlns:a16="http://schemas.microsoft.com/office/drawing/2014/main" id="{773E171F-48CF-D76F-27C3-28D30600BE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7779" y="1582950"/>
            <a:ext cx="8896437" cy="50488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Titre 1">
            <a:extLst>
              <a:ext uri="{FF2B5EF4-FFF2-40B4-BE49-F238E27FC236}">
                <a16:creationId xmlns:a16="http://schemas.microsoft.com/office/drawing/2014/main" id="{1691B101-22A2-37EC-D5B9-3A6C9908E22E}"/>
              </a:ext>
            </a:extLst>
          </p:cNvPr>
          <p:cNvSpPr txBox="1">
            <a:spLocks/>
          </p:cNvSpPr>
          <p:nvPr/>
        </p:nvSpPr>
        <p:spPr>
          <a:xfrm>
            <a:off x="4173299" y="865920"/>
            <a:ext cx="3845395" cy="778698"/>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dirty="0">
                <a:solidFill>
                  <a:schemeClr val="accent5"/>
                </a:solidFill>
              </a:rPr>
              <a:t>DEMO ET PREDICTION</a:t>
            </a:r>
          </a:p>
        </p:txBody>
      </p:sp>
    </p:spTree>
    <p:extLst>
      <p:ext uri="{BB962C8B-B14F-4D97-AF65-F5344CB8AC3E}">
        <p14:creationId xmlns:p14="http://schemas.microsoft.com/office/powerpoint/2010/main" val="408065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F77C305B-BBBE-3382-1885-25EC53584058}"/>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7D5F0264-38D0-6E60-6115-168B208FA606}"/>
              </a:ext>
            </a:extLst>
          </p:cNvPr>
          <p:cNvSpPr>
            <a:spLocks noGrp="1"/>
          </p:cNvSpPr>
          <p:nvPr>
            <p:ph type="title"/>
          </p:nvPr>
        </p:nvSpPr>
        <p:spPr>
          <a:xfrm>
            <a:off x="3273342" y="-209858"/>
            <a:ext cx="5227270" cy="778698"/>
          </a:xfrm>
        </p:spPr>
        <p:txBody>
          <a:bodyPr anchor="ctr">
            <a:normAutofit fontScale="90000"/>
          </a:bodyPr>
          <a:lstStyle/>
          <a:p>
            <a:r>
              <a:rPr lang="fr-FR" sz="4000" dirty="0">
                <a:solidFill>
                  <a:schemeClr val="accent3"/>
                </a:solidFill>
              </a:rPr>
              <a:t>classification : VGG16</a:t>
            </a:r>
          </a:p>
        </p:txBody>
      </p:sp>
      <p:sp>
        <p:nvSpPr>
          <p:cNvPr id="11" name="Titre 1">
            <a:extLst>
              <a:ext uri="{FF2B5EF4-FFF2-40B4-BE49-F238E27FC236}">
                <a16:creationId xmlns:a16="http://schemas.microsoft.com/office/drawing/2014/main" id="{C046F58E-0A48-5BAB-47BF-96A44422EB97}"/>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C330FE02-7F8C-2FB2-C82C-64B34215FC01}"/>
              </a:ext>
            </a:extLst>
          </p:cNvPr>
          <p:cNvSpPr txBox="1"/>
          <p:nvPr/>
        </p:nvSpPr>
        <p:spPr>
          <a:xfrm>
            <a:off x="2069159" y="5007677"/>
            <a:ext cx="7755800" cy="1754326"/>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La matrice de confusion du VGG16 montre que le modèle reconnaît partiellement certaines classes, comme </a:t>
            </a:r>
            <a:r>
              <a:rPr lang="fr-FR" b="1" dirty="0"/>
              <a:t>Watches (10 bonnes prédictions)</a:t>
            </a:r>
            <a:r>
              <a:rPr lang="fr-FR" dirty="0"/>
              <a:t> ou </a:t>
            </a:r>
            <a:r>
              <a:rPr lang="fr-FR" b="1" dirty="0"/>
              <a:t>Beauty and </a:t>
            </a:r>
            <a:r>
              <a:rPr lang="fr-FR" b="1" dirty="0" err="1"/>
              <a:t>Personal</a:t>
            </a:r>
            <a:r>
              <a:rPr lang="fr-FR" b="1" dirty="0"/>
              <a:t> Care (8)</a:t>
            </a:r>
            <a:r>
              <a:rPr lang="fr-FR" dirty="0"/>
              <a:t>, mais reste très confus sur d’autres, notamment </a:t>
            </a:r>
            <a:r>
              <a:rPr lang="fr-FR" b="1" dirty="0"/>
              <a:t>Home </a:t>
            </a:r>
            <a:r>
              <a:rPr lang="fr-FR" b="1" dirty="0" err="1"/>
              <a:t>Furnishing</a:t>
            </a:r>
            <a:r>
              <a:rPr lang="fr-FR" dirty="0"/>
              <a:t> et </a:t>
            </a:r>
            <a:r>
              <a:rPr lang="fr-FR" b="1" dirty="0"/>
              <a:t>Home </a:t>
            </a:r>
            <a:r>
              <a:rPr lang="fr-FR" b="1" dirty="0" err="1"/>
              <a:t>Decor</a:t>
            </a:r>
            <a:r>
              <a:rPr lang="fr-FR" dirty="0"/>
              <a:t>, qui sont souvent mélangées avec </a:t>
            </a:r>
            <a:r>
              <a:rPr lang="fr-FR" b="1" dirty="0"/>
              <a:t>Baby Care</a:t>
            </a:r>
            <a:r>
              <a:rPr lang="fr-FR" dirty="0"/>
              <a:t> ou entre elles. Globalement, on observe beaucoup d’erreurs croisées, ce qui confirme une difficulté du modèle à bien différencier les catégories proches visuellement.</a:t>
            </a:r>
          </a:p>
        </p:txBody>
      </p:sp>
      <p:pic>
        <p:nvPicPr>
          <p:cNvPr id="4" name="Image 3">
            <a:extLst>
              <a:ext uri="{FF2B5EF4-FFF2-40B4-BE49-F238E27FC236}">
                <a16:creationId xmlns:a16="http://schemas.microsoft.com/office/drawing/2014/main" id="{D49E3355-3DA6-C8E7-964D-E34120B9CB7C}"/>
              </a:ext>
            </a:extLst>
          </p:cNvPr>
          <p:cNvPicPr>
            <a:picLocks noChangeAspect="1"/>
          </p:cNvPicPr>
          <p:nvPr/>
        </p:nvPicPr>
        <p:blipFill>
          <a:blip r:embed="rId2"/>
          <a:stretch>
            <a:fillRect/>
          </a:stretch>
        </p:blipFill>
        <p:spPr>
          <a:xfrm>
            <a:off x="2952542" y="717053"/>
            <a:ext cx="6286916" cy="4082201"/>
          </a:xfrm>
          <a:prstGeom prst="rect">
            <a:avLst/>
          </a:prstGeom>
        </p:spPr>
      </p:pic>
    </p:spTree>
    <p:extLst>
      <p:ext uri="{BB962C8B-B14F-4D97-AF65-F5344CB8AC3E}">
        <p14:creationId xmlns:p14="http://schemas.microsoft.com/office/powerpoint/2010/main" val="17732048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47E26E83-41D3-0BD1-8C7A-ACB299A5629D}"/>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4F8F7070-B458-5E52-A834-0BF95B4FF75A}"/>
              </a:ext>
            </a:extLst>
          </p:cNvPr>
          <p:cNvSpPr>
            <a:spLocks noGrp="1"/>
          </p:cNvSpPr>
          <p:nvPr>
            <p:ph type="title"/>
          </p:nvPr>
        </p:nvSpPr>
        <p:spPr>
          <a:xfrm>
            <a:off x="3273342" y="-209858"/>
            <a:ext cx="5227270" cy="778698"/>
          </a:xfrm>
        </p:spPr>
        <p:txBody>
          <a:bodyPr anchor="ctr">
            <a:normAutofit fontScale="90000"/>
          </a:bodyPr>
          <a:lstStyle/>
          <a:p>
            <a:r>
              <a:rPr lang="fr-FR" sz="4000" dirty="0">
                <a:solidFill>
                  <a:schemeClr val="accent3"/>
                </a:solidFill>
              </a:rPr>
              <a:t>classification : VGG16</a:t>
            </a:r>
          </a:p>
        </p:txBody>
      </p:sp>
      <p:sp>
        <p:nvSpPr>
          <p:cNvPr id="11" name="Titre 1">
            <a:extLst>
              <a:ext uri="{FF2B5EF4-FFF2-40B4-BE49-F238E27FC236}">
                <a16:creationId xmlns:a16="http://schemas.microsoft.com/office/drawing/2014/main" id="{E02B4599-E9E7-CD53-578D-ED9484485C09}"/>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8E64528B-75C5-0548-B344-65543935B3D8}"/>
              </a:ext>
            </a:extLst>
          </p:cNvPr>
          <p:cNvSpPr txBox="1"/>
          <p:nvPr/>
        </p:nvSpPr>
        <p:spPr>
          <a:xfrm>
            <a:off x="2218099" y="2828835"/>
            <a:ext cx="7755800" cy="1200329"/>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VGG16 obtient une </a:t>
            </a:r>
            <a:r>
              <a:rPr lang="fr-FR" dirty="0" err="1"/>
              <a:t>accuracy</a:t>
            </a:r>
            <a:r>
              <a:rPr lang="fr-FR" dirty="0"/>
              <a:t> faible (27,8 %) et des scores homogènes mais bas en précision, rappel et F1. Sa Top-3 </a:t>
            </a:r>
            <a:r>
              <a:rPr lang="fr-FR" dirty="0" err="1"/>
              <a:t>accuracy</a:t>
            </a:r>
            <a:r>
              <a:rPr lang="fr-FR" dirty="0"/>
              <a:t> de 65,8 % montre qu’il se rapproche souvent de la bonne classe, avec un temps d’inférence correct d’environ 97 ms par image.</a:t>
            </a:r>
          </a:p>
        </p:txBody>
      </p:sp>
      <p:pic>
        <p:nvPicPr>
          <p:cNvPr id="5" name="Image 4" descr="Une image contenant capture d’écran, obscurité, nuit, léger&#10;&#10;Le contenu généré par l’IA peut être incorrect.">
            <a:extLst>
              <a:ext uri="{FF2B5EF4-FFF2-40B4-BE49-F238E27FC236}">
                <a16:creationId xmlns:a16="http://schemas.microsoft.com/office/drawing/2014/main" id="{C0F4433E-07D7-6037-FB78-638E816AE5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1575" y="568840"/>
            <a:ext cx="3508849" cy="1910047"/>
          </a:xfrm>
          <a:prstGeom prst="ellipse">
            <a:avLst/>
          </a:prstGeom>
          <a:ln>
            <a:noFill/>
          </a:ln>
          <a:effectLst>
            <a:softEdge rad="112500"/>
          </a:effectLst>
        </p:spPr>
      </p:pic>
      <p:sp>
        <p:nvSpPr>
          <p:cNvPr id="6" name="ZoneTexte 5">
            <a:extLst>
              <a:ext uri="{FF2B5EF4-FFF2-40B4-BE49-F238E27FC236}">
                <a16:creationId xmlns:a16="http://schemas.microsoft.com/office/drawing/2014/main" id="{75F899DE-6403-E0BB-8D6B-DD3217F99B42}"/>
              </a:ext>
            </a:extLst>
          </p:cNvPr>
          <p:cNvSpPr txBox="1"/>
          <p:nvPr/>
        </p:nvSpPr>
        <p:spPr>
          <a:xfrm>
            <a:off x="2218099" y="4938534"/>
            <a:ext cx="7755800" cy="1200329"/>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La matrice de confusion révèle de nombreux mélanges entre catégories proches, malgré quelques classes mieux reconnues. On en conclut que, même si son architecture reste robuste, son poids et ses limites de différenciation réduisent son efficacité.</a:t>
            </a:r>
          </a:p>
        </p:txBody>
      </p:sp>
    </p:spTree>
    <p:extLst>
      <p:ext uri="{BB962C8B-B14F-4D97-AF65-F5344CB8AC3E}">
        <p14:creationId xmlns:p14="http://schemas.microsoft.com/office/powerpoint/2010/main" val="2565190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CF4FDBE4-C1D9-EFBD-C18A-E4D024B180A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2F95BF52-0624-A1E0-B116-CAB49FE8B1B6}"/>
              </a:ext>
            </a:extLst>
          </p:cNvPr>
          <p:cNvSpPr>
            <a:spLocks noGrp="1"/>
          </p:cNvSpPr>
          <p:nvPr>
            <p:ph type="title"/>
          </p:nvPr>
        </p:nvSpPr>
        <p:spPr>
          <a:xfrm>
            <a:off x="3273342" y="-209858"/>
            <a:ext cx="5227270" cy="778698"/>
          </a:xfrm>
        </p:spPr>
        <p:txBody>
          <a:bodyPr anchor="ctr">
            <a:normAutofit/>
          </a:bodyPr>
          <a:lstStyle/>
          <a:p>
            <a:r>
              <a:rPr lang="fr-FR" sz="4000" dirty="0">
                <a:solidFill>
                  <a:schemeClr val="accent3"/>
                </a:solidFill>
              </a:rPr>
              <a:t>classification : CNN</a:t>
            </a:r>
          </a:p>
        </p:txBody>
      </p:sp>
      <p:sp>
        <p:nvSpPr>
          <p:cNvPr id="11" name="Titre 1">
            <a:extLst>
              <a:ext uri="{FF2B5EF4-FFF2-40B4-BE49-F238E27FC236}">
                <a16:creationId xmlns:a16="http://schemas.microsoft.com/office/drawing/2014/main" id="{FF856B52-AAE9-7AB3-8164-E536FCEBE5A5}"/>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5655C09D-88A0-2E1C-8BD9-2A2B95B8A0E0}"/>
              </a:ext>
            </a:extLst>
          </p:cNvPr>
          <p:cNvSpPr txBox="1"/>
          <p:nvPr/>
        </p:nvSpPr>
        <p:spPr>
          <a:xfrm>
            <a:off x="2009077" y="4755193"/>
            <a:ext cx="7755800" cy="1754326"/>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Le CNN simple atteint une </a:t>
            </a:r>
            <a:r>
              <a:rPr lang="fr-FR" dirty="0" err="1"/>
              <a:t>accuracy</a:t>
            </a:r>
            <a:r>
              <a:rPr lang="fr-FR" dirty="0"/>
              <a:t> de 36,1 %, ce qui reste modeste mais montre une certaine capacité de classification. Les scores de Macro-F1 (33,4 %), précision (34,6 %) et rappel (35,9 %) </a:t>
            </a:r>
            <a:r>
              <a:rPr lang="fr-FR" b="1" dirty="0"/>
              <a:t>confirment une performance équilibrée </a:t>
            </a:r>
            <a:r>
              <a:rPr lang="fr-FR" dirty="0"/>
              <a:t>mais faible. Le Top-3 </a:t>
            </a:r>
            <a:r>
              <a:rPr lang="fr-FR" dirty="0" err="1"/>
              <a:t>accuracy</a:t>
            </a:r>
            <a:r>
              <a:rPr lang="fr-FR" dirty="0"/>
              <a:t> de 70,9 % indique que </a:t>
            </a:r>
            <a:r>
              <a:rPr lang="fr-FR" b="1" dirty="0"/>
              <a:t>la bonne classe apparaît souvent </a:t>
            </a:r>
            <a:r>
              <a:rPr lang="fr-FR" dirty="0"/>
              <a:t>dans les trois premières prédictions. Son temps d’inférence est </a:t>
            </a:r>
            <a:r>
              <a:rPr lang="fr-FR" b="1" dirty="0"/>
              <a:t>rapide</a:t>
            </a:r>
            <a:r>
              <a:rPr lang="fr-FR" dirty="0"/>
              <a:t>, environ 19,5 ms par image.</a:t>
            </a:r>
          </a:p>
        </p:txBody>
      </p:sp>
      <p:pic>
        <p:nvPicPr>
          <p:cNvPr id="9" name="Image 8" descr="Une image contenant texte, capture d’écran, logiciel, Police&#10;&#10;Le contenu généré par l’IA peut être incorrect.">
            <a:extLst>
              <a:ext uri="{FF2B5EF4-FFF2-40B4-BE49-F238E27FC236}">
                <a16:creationId xmlns:a16="http://schemas.microsoft.com/office/drawing/2014/main" id="{65643366-B3A2-C54E-8487-FEEB63934A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2249" y="822999"/>
            <a:ext cx="7667502" cy="3360040"/>
          </a:xfrm>
          <a:prstGeom prst="rect">
            <a:avLst/>
          </a:prstGeom>
        </p:spPr>
      </p:pic>
    </p:spTree>
    <p:extLst>
      <p:ext uri="{BB962C8B-B14F-4D97-AF65-F5344CB8AC3E}">
        <p14:creationId xmlns:p14="http://schemas.microsoft.com/office/powerpoint/2010/main" val="15441861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CB991E78-4D88-B961-D320-A51B9C5BCF06}"/>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22BEC040-CE07-305C-6DB2-76463706146A}"/>
              </a:ext>
            </a:extLst>
          </p:cNvPr>
          <p:cNvSpPr>
            <a:spLocks noGrp="1"/>
          </p:cNvSpPr>
          <p:nvPr>
            <p:ph type="title"/>
          </p:nvPr>
        </p:nvSpPr>
        <p:spPr>
          <a:xfrm>
            <a:off x="3273342" y="-209858"/>
            <a:ext cx="5227270" cy="778698"/>
          </a:xfrm>
        </p:spPr>
        <p:txBody>
          <a:bodyPr anchor="ctr">
            <a:normAutofit/>
          </a:bodyPr>
          <a:lstStyle/>
          <a:p>
            <a:r>
              <a:rPr lang="fr-FR" sz="4000" dirty="0">
                <a:solidFill>
                  <a:schemeClr val="accent3"/>
                </a:solidFill>
              </a:rPr>
              <a:t>classification : CNN</a:t>
            </a:r>
          </a:p>
        </p:txBody>
      </p:sp>
      <p:sp>
        <p:nvSpPr>
          <p:cNvPr id="11" name="Titre 1">
            <a:extLst>
              <a:ext uri="{FF2B5EF4-FFF2-40B4-BE49-F238E27FC236}">
                <a16:creationId xmlns:a16="http://schemas.microsoft.com/office/drawing/2014/main" id="{75879B68-AA9D-F826-32D8-A2CDC12585DB}"/>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55F36013-3955-887A-9A24-148A56902BCD}"/>
              </a:ext>
            </a:extLst>
          </p:cNvPr>
          <p:cNvSpPr txBox="1"/>
          <p:nvPr/>
        </p:nvSpPr>
        <p:spPr>
          <a:xfrm>
            <a:off x="2218100" y="5007677"/>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La matrice de confusion du CNN simple montre de </a:t>
            </a:r>
            <a:r>
              <a:rPr lang="fr-FR" b="1" dirty="0"/>
              <a:t>bons résultats </a:t>
            </a:r>
            <a:r>
              <a:rPr lang="fr-FR" dirty="0"/>
              <a:t>pour certaines classes comme Computers (14) et Baby Care (12), mais aussi </a:t>
            </a:r>
            <a:r>
              <a:rPr lang="fr-FR" b="1" dirty="0"/>
              <a:t>beaucoup de confusions</a:t>
            </a:r>
            <a:r>
              <a:rPr lang="fr-FR" dirty="0"/>
              <a:t> entre catégories proches, notamment Home </a:t>
            </a:r>
            <a:r>
              <a:rPr lang="fr-FR" dirty="0" err="1"/>
              <a:t>Furnishing</a:t>
            </a:r>
            <a:r>
              <a:rPr lang="fr-FR" dirty="0"/>
              <a:t>, Home </a:t>
            </a:r>
            <a:r>
              <a:rPr lang="fr-FR" dirty="0" err="1"/>
              <a:t>Decor</a:t>
            </a:r>
            <a:r>
              <a:rPr lang="fr-FR" dirty="0"/>
              <a:t>. Les classes Watches et Beauty and </a:t>
            </a:r>
            <a:r>
              <a:rPr lang="fr-FR" dirty="0" err="1"/>
              <a:t>Personal</a:t>
            </a:r>
            <a:r>
              <a:rPr lang="fr-FR" dirty="0"/>
              <a:t> Care restent également difficiles à distinguer.</a:t>
            </a:r>
          </a:p>
        </p:txBody>
      </p:sp>
      <p:pic>
        <p:nvPicPr>
          <p:cNvPr id="4" name="Image 3">
            <a:extLst>
              <a:ext uri="{FF2B5EF4-FFF2-40B4-BE49-F238E27FC236}">
                <a16:creationId xmlns:a16="http://schemas.microsoft.com/office/drawing/2014/main" id="{1E73F3F6-41E7-C7D0-CFDA-D660A024AAF2}"/>
              </a:ext>
            </a:extLst>
          </p:cNvPr>
          <p:cNvPicPr>
            <a:picLocks noChangeAspect="1"/>
          </p:cNvPicPr>
          <p:nvPr/>
        </p:nvPicPr>
        <p:blipFill>
          <a:blip r:embed="rId2"/>
          <a:stretch>
            <a:fillRect/>
          </a:stretch>
        </p:blipFill>
        <p:spPr>
          <a:xfrm>
            <a:off x="3205824" y="568840"/>
            <a:ext cx="5422362" cy="4036062"/>
          </a:xfrm>
          <a:prstGeom prst="rect">
            <a:avLst/>
          </a:prstGeom>
        </p:spPr>
      </p:pic>
    </p:spTree>
    <p:extLst>
      <p:ext uri="{BB962C8B-B14F-4D97-AF65-F5344CB8AC3E}">
        <p14:creationId xmlns:p14="http://schemas.microsoft.com/office/powerpoint/2010/main" val="4177582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26865CDE-07BF-3395-E712-9C5579CCEE65}"/>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B883A4EC-3CBC-D9C2-523C-4CE3DAB789BA}"/>
              </a:ext>
            </a:extLst>
          </p:cNvPr>
          <p:cNvSpPr>
            <a:spLocks noGrp="1"/>
          </p:cNvSpPr>
          <p:nvPr>
            <p:ph type="title"/>
          </p:nvPr>
        </p:nvSpPr>
        <p:spPr>
          <a:xfrm>
            <a:off x="3273342" y="-209858"/>
            <a:ext cx="5227270" cy="778698"/>
          </a:xfrm>
        </p:spPr>
        <p:txBody>
          <a:bodyPr anchor="ctr">
            <a:normAutofit/>
          </a:bodyPr>
          <a:lstStyle/>
          <a:p>
            <a:r>
              <a:rPr lang="fr-FR" sz="4000" dirty="0">
                <a:solidFill>
                  <a:schemeClr val="accent3"/>
                </a:solidFill>
              </a:rPr>
              <a:t>classification : CNN</a:t>
            </a:r>
          </a:p>
        </p:txBody>
      </p:sp>
      <p:sp>
        <p:nvSpPr>
          <p:cNvPr id="11" name="Titre 1">
            <a:extLst>
              <a:ext uri="{FF2B5EF4-FFF2-40B4-BE49-F238E27FC236}">
                <a16:creationId xmlns:a16="http://schemas.microsoft.com/office/drawing/2014/main" id="{2C52E6C8-D80C-D90A-C39A-E9C70C6D565C}"/>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pic>
        <p:nvPicPr>
          <p:cNvPr id="5" name="Image 4" descr="Une image contenant Caractère coloré, léger, art&#10;&#10;Le contenu généré par l’IA peut être incorrect.">
            <a:extLst>
              <a:ext uri="{FF2B5EF4-FFF2-40B4-BE49-F238E27FC236}">
                <a16:creationId xmlns:a16="http://schemas.microsoft.com/office/drawing/2014/main" id="{9334CE33-2482-2EBC-5D5B-01BD04FB56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4787" y="568840"/>
            <a:ext cx="2302426" cy="1924978"/>
          </a:xfrm>
          <a:prstGeom prst="ellipse">
            <a:avLst/>
          </a:prstGeom>
          <a:ln>
            <a:noFill/>
          </a:ln>
          <a:effectLst>
            <a:softEdge rad="112500"/>
          </a:effectLst>
        </p:spPr>
      </p:pic>
      <p:sp>
        <p:nvSpPr>
          <p:cNvPr id="6" name="ZoneTexte 5">
            <a:extLst>
              <a:ext uri="{FF2B5EF4-FFF2-40B4-BE49-F238E27FC236}">
                <a16:creationId xmlns:a16="http://schemas.microsoft.com/office/drawing/2014/main" id="{2D516CA9-1D47-7B60-EAF4-C95DBAE7DE66}"/>
              </a:ext>
            </a:extLst>
          </p:cNvPr>
          <p:cNvSpPr txBox="1"/>
          <p:nvPr/>
        </p:nvSpPr>
        <p:spPr>
          <a:xfrm>
            <a:off x="2218099" y="2828835"/>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Le CNN simple obtient une </a:t>
            </a:r>
            <a:r>
              <a:rPr lang="fr-FR" dirty="0" err="1"/>
              <a:t>accuracy</a:t>
            </a:r>
            <a:r>
              <a:rPr lang="fr-FR" dirty="0"/>
              <a:t> de 36,1 %, avec des scores faibles mais équilibrés en F1, précision et rappel (autour de 34–36 %). Le Top-3 </a:t>
            </a:r>
            <a:r>
              <a:rPr lang="fr-FR" dirty="0" err="1"/>
              <a:t>accuracy</a:t>
            </a:r>
            <a:r>
              <a:rPr lang="fr-FR" dirty="0"/>
              <a:t> atteint 70,9 %, ce qui indique que la bonne classe apparaît souvent parmi les trois premières. Son temps d’inférence d’environ 19,5 ms par image en fait un modèle rapide et efficace à l’exécution.</a:t>
            </a:r>
          </a:p>
        </p:txBody>
      </p:sp>
      <p:sp>
        <p:nvSpPr>
          <p:cNvPr id="7" name="ZoneTexte 6">
            <a:extLst>
              <a:ext uri="{FF2B5EF4-FFF2-40B4-BE49-F238E27FC236}">
                <a16:creationId xmlns:a16="http://schemas.microsoft.com/office/drawing/2014/main" id="{12F94E7F-6BCC-8FD2-3CB3-FEF893FE7D44}"/>
              </a:ext>
            </a:extLst>
          </p:cNvPr>
          <p:cNvSpPr txBox="1"/>
          <p:nvPr/>
        </p:nvSpPr>
        <p:spPr>
          <a:xfrm>
            <a:off x="2218099" y="5001104"/>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La matrice de confusion montre une bonne reconnaissance de classes comme Computers et Baby Care, mais aussi de nombreux mélanges entre catégories proches telles que Home </a:t>
            </a:r>
            <a:r>
              <a:rPr lang="fr-FR" dirty="0" err="1"/>
              <a:t>Furnishing</a:t>
            </a:r>
            <a:r>
              <a:rPr lang="fr-FR" dirty="0"/>
              <a:t>, Home </a:t>
            </a:r>
            <a:r>
              <a:rPr lang="fr-FR" dirty="0" err="1"/>
              <a:t>Decor</a:t>
            </a:r>
            <a:r>
              <a:rPr lang="fr-FR" dirty="0"/>
              <a:t> &amp; Festive </a:t>
            </a:r>
            <a:r>
              <a:rPr lang="fr-FR" dirty="0" err="1"/>
              <a:t>Needs</a:t>
            </a:r>
            <a:r>
              <a:rPr lang="fr-FR" dirty="0"/>
              <a:t> et </a:t>
            </a:r>
            <a:r>
              <a:rPr lang="fr-FR" dirty="0" err="1"/>
              <a:t>Kitchen</a:t>
            </a:r>
            <a:r>
              <a:rPr lang="fr-FR" dirty="0"/>
              <a:t> &amp; </a:t>
            </a:r>
            <a:r>
              <a:rPr lang="fr-FR" dirty="0" err="1"/>
              <a:t>Dining</a:t>
            </a:r>
            <a:r>
              <a:rPr lang="fr-FR" dirty="0"/>
              <a:t>. Le modèle réussit à isoler certaines classes, mais reste limité face aux catégories visuellement similaires.</a:t>
            </a:r>
          </a:p>
        </p:txBody>
      </p:sp>
    </p:spTree>
    <p:extLst>
      <p:ext uri="{BB962C8B-B14F-4D97-AF65-F5344CB8AC3E}">
        <p14:creationId xmlns:p14="http://schemas.microsoft.com/office/powerpoint/2010/main" val="2583254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ACDEF993-F039-C76A-44A1-CA074E9C6D26}"/>
              </a:ext>
            </a:extLst>
          </p:cNvPr>
          <p:cNvSpPr>
            <a:spLocks noGrp="1"/>
          </p:cNvSpPr>
          <p:nvPr>
            <p:ph type="title"/>
          </p:nvPr>
        </p:nvSpPr>
        <p:spPr>
          <a:xfrm>
            <a:off x="109364" y="1239299"/>
            <a:ext cx="4898858" cy="4608003"/>
          </a:xfrm>
        </p:spPr>
        <p:txBody>
          <a:bodyPr anchor="ctr">
            <a:normAutofit/>
          </a:bodyPr>
          <a:lstStyle/>
          <a:p>
            <a:r>
              <a:rPr lang="fr-FR" sz="4000" dirty="0">
                <a:solidFill>
                  <a:schemeClr val="accent1"/>
                </a:solidFill>
              </a:rPr>
              <a:t>CONTEXTE ET OBJECTIFS DU PROJET</a:t>
            </a:r>
          </a:p>
        </p:txBody>
      </p:sp>
      <p:sp>
        <p:nvSpPr>
          <p:cNvPr id="10"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dirty="0"/>
          </a:p>
        </p:txBody>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dirty="0"/>
          </a:p>
        </p:txBody>
      </p:sp>
      <p:sp>
        <p:nvSpPr>
          <p:cNvPr id="3" name="Espace réservé du contenu 2">
            <a:extLst>
              <a:ext uri="{FF2B5EF4-FFF2-40B4-BE49-F238E27FC236}">
                <a16:creationId xmlns:a16="http://schemas.microsoft.com/office/drawing/2014/main" id="{D3C7E2F6-198D-3A73-7572-4A4C13B48D2D}"/>
              </a:ext>
            </a:extLst>
          </p:cNvPr>
          <p:cNvSpPr>
            <a:spLocks noGrp="1"/>
          </p:cNvSpPr>
          <p:nvPr>
            <p:ph idx="1"/>
          </p:nvPr>
        </p:nvSpPr>
        <p:spPr>
          <a:xfrm>
            <a:off x="5117586" y="1124998"/>
            <a:ext cx="6143248" cy="4608003"/>
          </a:xfrm>
        </p:spPr>
        <p:txBody>
          <a:bodyPr>
            <a:normAutofit/>
          </a:bodyPr>
          <a:lstStyle/>
          <a:p>
            <a:r>
              <a:rPr lang="fr-FR" sz="2000" b="1" dirty="0"/>
              <a:t>Contexte</a:t>
            </a:r>
            <a:r>
              <a:rPr lang="fr-FR" sz="2000" dirty="0"/>
              <a:t> : La compagnie aérienne </a:t>
            </a:r>
            <a:r>
              <a:rPr lang="fr-FR" sz="2000" i="1" dirty="0"/>
              <a:t>Air Paradis</a:t>
            </a:r>
            <a:r>
              <a:rPr lang="fr-FR" sz="2000" dirty="0"/>
              <a:t> souhaite améliorer sa réputation en ligne en anticipant les </a:t>
            </a:r>
            <a:r>
              <a:rPr lang="fr-FR" sz="2000" dirty="0" err="1"/>
              <a:t>bad</a:t>
            </a:r>
            <a:r>
              <a:rPr lang="fr-FR" sz="2000" dirty="0"/>
              <a:t> buzz issus des réseaux sociaux.</a:t>
            </a:r>
          </a:p>
          <a:p>
            <a:pPr marL="0" indent="0">
              <a:buNone/>
            </a:pPr>
            <a:endParaRPr lang="fr-FR" sz="2000" dirty="0"/>
          </a:p>
          <a:p>
            <a:r>
              <a:rPr lang="fr-FR" sz="2000" b="1" dirty="0"/>
              <a:t>Objectif</a:t>
            </a:r>
            <a:r>
              <a:rPr lang="fr-FR" sz="2000" dirty="0"/>
              <a:t> : Développer un outil capable d’analyser le ton des messages publiés en ligne pour aider l’entreprise à réagir plus rapidement aux critiques.</a:t>
            </a:r>
          </a:p>
        </p:txBody>
      </p:sp>
    </p:spTree>
    <p:extLst>
      <p:ext uri="{BB962C8B-B14F-4D97-AF65-F5344CB8AC3E}">
        <p14:creationId xmlns:p14="http://schemas.microsoft.com/office/powerpoint/2010/main" val="2552872732"/>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C1E9B642-D0DE-49FC-50F0-F151DC9169FD}"/>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30396C73-ACF5-AD89-DE53-CE94516C9D80}"/>
              </a:ext>
            </a:extLst>
          </p:cNvPr>
          <p:cNvSpPr>
            <a:spLocks noGrp="1"/>
          </p:cNvSpPr>
          <p:nvPr>
            <p:ph type="title"/>
          </p:nvPr>
        </p:nvSpPr>
        <p:spPr>
          <a:xfrm>
            <a:off x="3273342" y="-209858"/>
            <a:ext cx="5227270" cy="778698"/>
          </a:xfrm>
        </p:spPr>
        <p:txBody>
          <a:bodyPr anchor="ctr">
            <a:normAutofit fontScale="90000"/>
          </a:bodyPr>
          <a:lstStyle/>
          <a:p>
            <a:r>
              <a:rPr lang="fr-FR" sz="4000" dirty="0">
                <a:solidFill>
                  <a:schemeClr val="accent3"/>
                </a:solidFill>
              </a:rPr>
              <a:t>classification : MBNET2</a:t>
            </a:r>
          </a:p>
        </p:txBody>
      </p:sp>
      <p:sp>
        <p:nvSpPr>
          <p:cNvPr id="11" name="Titre 1">
            <a:extLst>
              <a:ext uri="{FF2B5EF4-FFF2-40B4-BE49-F238E27FC236}">
                <a16:creationId xmlns:a16="http://schemas.microsoft.com/office/drawing/2014/main" id="{8223202C-7DD5-7802-DA1B-8FC4114F4C9C}"/>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9B48026B-2E14-3B41-3440-E8E83B51E06F}"/>
              </a:ext>
            </a:extLst>
          </p:cNvPr>
          <p:cNvSpPr txBox="1"/>
          <p:nvPr/>
        </p:nvSpPr>
        <p:spPr>
          <a:xfrm>
            <a:off x="2009077" y="4755193"/>
            <a:ext cx="7755800" cy="1754326"/>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MobileNetV2 atteint une </a:t>
            </a:r>
            <a:r>
              <a:rPr lang="fr-FR" dirty="0" err="1"/>
              <a:t>accuracy</a:t>
            </a:r>
            <a:r>
              <a:rPr lang="fr-FR" dirty="0"/>
              <a:t> de 77,2 %, avec des scores proches en F1 (77,3 %), précision (77,9 %) et rappel (77,3 %), ce qui </a:t>
            </a:r>
            <a:r>
              <a:rPr lang="fr-FR" b="1" dirty="0"/>
              <a:t>traduit une performance solide </a:t>
            </a:r>
            <a:r>
              <a:rPr lang="fr-FR" dirty="0"/>
              <a:t>et </a:t>
            </a:r>
            <a:r>
              <a:rPr lang="fr-FR" b="1" dirty="0"/>
              <a:t>équilibrée</a:t>
            </a:r>
            <a:r>
              <a:rPr lang="fr-FR" dirty="0"/>
              <a:t> entre les classes. Le Top-3 </a:t>
            </a:r>
            <a:r>
              <a:rPr lang="fr-FR" dirty="0" err="1"/>
              <a:t>accuracy</a:t>
            </a:r>
            <a:r>
              <a:rPr lang="fr-FR" dirty="0"/>
              <a:t> de 94,9 % montre qu’il place presque </a:t>
            </a:r>
            <a:r>
              <a:rPr lang="fr-FR" b="1" dirty="0"/>
              <a:t>toujours la bonne réponse parmi ses trois premières </a:t>
            </a:r>
            <a:r>
              <a:rPr lang="fr-FR" dirty="0"/>
              <a:t>prédictions. Enfin, son temps d’inférence est rapide, environ 16,9 ms par image, ce qui le rend à la fois </a:t>
            </a:r>
            <a:r>
              <a:rPr lang="fr-FR" b="1" dirty="0"/>
              <a:t>performant et efficace</a:t>
            </a:r>
            <a:r>
              <a:rPr lang="fr-FR" dirty="0"/>
              <a:t> à l’exécution.</a:t>
            </a:r>
          </a:p>
        </p:txBody>
      </p:sp>
      <p:pic>
        <p:nvPicPr>
          <p:cNvPr id="4" name="Image 3" descr="Une image contenant texte, capture d’écran, Police&#10;&#10;Le contenu généré par l’IA peut être incorrect.">
            <a:extLst>
              <a:ext uri="{FF2B5EF4-FFF2-40B4-BE49-F238E27FC236}">
                <a16:creationId xmlns:a16="http://schemas.microsoft.com/office/drawing/2014/main" id="{13F38EDC-8BFE-EF53-CF48-6B6F62072F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8780" y="791667"/>
            <a:ext cx="7440015" cy="3623384"/>
          </a:xfrm>
          <a:prstGeom prst="rect">
            <a:avLst/>
          </a:prstGeom>
        </p:spPr>
      </p:pic>
    </p:spTree>
    <p:extLst>
      <p:ext uri="{BB962C8B-B14F-4D97-AF65-F5344CB8AC3E}">
        <p14:creationId xmlns:p14="http://schemas.microsoft.com/office/powerpoint/2010/main" val="1514771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D396631B-35F1-6317-2A2E-A2DEF44BB66B}"/>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5FB7BD18-271D-7913-BD31-A424A2950A94}"/>
              </a:ext>
            </a:extLst>
          </p:cNvPr>
          <p:cNvSpPr>
            <a:spLocks noGrp="1"/>
          </p:cNvSpPr>
          <p:nvPr>
            <p:ph type="title"/>
          </p:nvPr>
        </p:nvSpPr>
        <p:spPr>
          <a:xfrm>
            <a:off x="3273342" y="-209858"/>
            <a:ext cx="5227270" cy="778698"/>
          </a:xfrm>
        </p:spPr>
        <p:txBody>
          <a:bodyPr anchor="ctr">
            <a:normAutofit fontScale="90000"/>
          </a:bodyPr>
          <a:lstStyle/>
          <a:p>
            <a:r>
              <a:rPr lang="fr-FR" sz="4000" dirty="0">
                <a:solidFill>
                  <a:schemeClr val="accent3"/>
                </a:solidFill>
              </a:rPr>
              <a:t>classification : MBNET2</a:t>
            </a:r>
          </a:p>
        </p:txBody>
      </p:sp>
      <p:sp>
        <p:nvSpPr>
          <p:cNvPr id="11" name="Titre 1">
            <a:extLst>
              <a:ext uri="{FF2B5EF4-FFF2-40B4-BE49-F238E27FC236}">
                <a16:creationId xmlns:a16="http://schemas.microsoft.com/office/drawing/2014/main" id="{4F818445-DBD3-3DF2-89A4-A88554C82AD4}"/>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92FCD17E-3580-1563-CF0F-B726C4F153E6}"/>
              </a:ext>
            </a:extLst>
          </p:cNvPr>
          <p:cNvSpPr txBox="1"/>
          <p:nvPr/>
        </p:nvSpPr>
        <p:spPr>
          <a:xfrm>
            <a:off x="2009077" y="5144154"/>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La matrice de confusion de MobileNetV2 montre une très bonne reconnaissance des classes, avec des scores nets pour Watches (21), </a:t>
            </a:r>
            <a:r>
              <a:rPr lang="fr-FR" dirty="0" err="1"/>
              <a:t>Kitchen</a:t>
            </a:r>
            <a:r>
              <a:rPr lang="fr-FR" dirty="0"/>
              <a:t> &amp; </a:t>
            </a:r>
            <a:r>
              <a:rPr lang="fr-FR" dirty="0" err="1"/>
              <a:t>Dining</a:t>
            </a:r>
            <a:r>
              <a:rPr lang="fr-FR" dirty="0"/>
              <a:t> (20) et Computers (18). Quelques confusions persistent surtout entre Home </a:t>
            </a:r>
            <a:r>
              <a:rPr lang="fr-FR" dirty="0" err="1"/>
              <a:t>Furnishing</a:t>
            </a:r>
            <a:r>
              <a:rPr lang="fr-FR" dirty="0"/>
              <a:t>, Home </a:t>
            </a:r>
            <a:r>
              <a:rPr lang="fr-FR" dirty="0" err="1"/>
              <a:t>Decor</a:t>
            </a:r>
            <a:r>
              <a:rPr lang="fr-FR" dirty="0"/>
              <a:t> &amp; Festive </a:t>
            </a:r>
            <a:r>
              <a:rPr lang="fr-FR" dirty="0" err="1"/>
              <a:t>Needs</a:t>
            </a:r>
            <a:r>
              <a:rPr lang="fr-FR" dirty="0"/>
              <a:t> et Baby Care, mais globalement le modèle distingue bien la majorité des catégories.</a:t>
            </a:r>
          </a:p>
        </p:txBody>
      </p:sp>
      <p:pic>
        <p:nvPicPr>
          <p:cNvPr id="5" name="Image 4">
            <a:extLst>
              <a:ext uri="{FF2B5EF4-FFF2-40B4-BE49-F238E27FC236}">
                <a16:creationId xmlns:a16="http://schemas.microsoft.com/office/drawing/2014/main" id="{9B979A96-859C-0829-7AC1-2CCDFF069B36}"/>
              </a:ext>
            </a:extLst>
          </p:cNvPr>
          <p:cNvPicPr>
            <a:picLocks noChangeAspect="1"/>
          </p:cNvPicPr>
          <p:nvPr/>
        </p:nvPicPr>
        <p:blipFill>
          <a:blip r:embed="rId2"/>
          <a:stretch>
            <a:fillRect/>
          </a:stretch>
        </p:blipFill>
        <p:spPr>
          <a:xfrm>
            <a:off x="2768374" y="651035"/>
            <a:ext cx="6273269" cy="4128204"/>
          </a:xfrm>
          <a:prstGeom prst="rect">
            <a:avLst/>
          </a:prstGeom>
        </p:spPr>
      </p:pic>
    </p:spTree>
    <p:extLst>
      <p:ext uri="{BB962C8B-B14F-4D97-AF65-F5344CB8AC3E}">
        <p14:creationId xmlns:p14="http://schemas.microsoft.com/office/powerpoint/2010/main" val="12836504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a:extLst>
            <a:ext uri="{FF2B5EF4-FFF2-40B4-BE49-F238E27FC236}">
              <a16:creationId xmlns:a16="http://schemas.microsoft.com/office/drawing/2014/main" id="{9BA09D82-CCD8-46FA-DB7C-D0CC41232C7C}"/>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CAF376BB-728E-D483-0FF6-6721FBDDAFB4}"/>
              </a:ext>
            </a:extLst>
          </p:cNvPr>
          <p:cNvSpPr>
            <a:spLocks noGrp="1"/>
          </p:cNvSpPr>
          <p:nvPr>
            <p:ph type="title"/>
          </p:nvPr>
        </p:nvSpPr>
        <p:spPr>
          <a:xfrm>
            <a:off x="3273342" y="-209858"/>
            <a:ext cx="5227270" cy="778698"/>
          </a:xfrm>
        </p:spPr>
        <p:txBody>
          <a:bodyPr anchor="ctr">
            <a:normAutofit fontScale="90000"/>
          </a:bodyPr>
          <a:lstStyle/>
          <a:p>
            <a:r>
              <a:rPr lang="fr-FR" sz="4000" dirty="0">
                <a:solidFill>
                  <a:schemeClr val="accent3"/>
                </a:solidFill>
              </a:rPr>
              <a:t>classification : MBNET2</a:t>
            </a:r>
          </a:p>
        </p:txBody>
      </p:sp>
      <p:sp>
        <p:nvSpPr>
          <p:cNvPr id="11" name="Titre 1">
            <a:extLst>
              <a:ext uri="{FF2B5EF4-FFF2-40B4-BE49-F238E27FC236}">
                <a16:creationId xmlns:a16="http://schemas.microsoft.com/office/drawing/2014/main" id="{43FC0CA3-1231-5225-7FF7-1A4DE482153A}"/>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12" name="ZoneTexte 11">
            <a:extLst>
              <a:ext uri="{FF2B5EF4-FFF2-40B4-BE49-F238E27FC236}">
                <a16:creationId xmlns:a16="http://schemas.microsoft.com/office/drawing/2014/main" id="{04FFE533-EBE5-D92C-3050-8D466AAD0D67}"/>
              </a:ext>
            </a:extLst>
          </p:cNvPr>
          <p:cNvSpPr txBox="1"/>
          <p:nvPr/>
        </p:nvSpPr>
        <p:spPr>
          <a:xfrm>
            <a:off x="2218099" y="3317182"/>
            <a:ext cx="7755800" cy="1477328"/>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dirty="0"/>
              <a:t>MobileNetV2 atteint une </a:t>
            </a:r>
            <a:r>
              <a:rPr lang="fr-FR" dirty="0" err="1"/>
              <a:t>accuracy</a:t>
            </a:r>
            <a:r>
              <a:rPr lang="fr-FR" dirty="0"/>
              <a:t> élevée de 77,2 %, avec des scores équilibrés en F1, précision et rappel (autour de 77–78 %). Le Top-3 </a:t>
            </a:r>
            <a:r>
              <a:rPr lang="fr-FR" dirty="0" err="1"/>
              <a:t>accuracy</a:t>
            </a:r>
            <a:r>
              <a:rPr lang="fr-FR" dirty="0"/>
              <a:t> monte à 94,9 %, ce qui indique que la bonne classe est presque toujours présente dans les trois premières prédictions. Le temps d’inférence d’environ 16,9 ms par image confirme un modèle rapide et efficace.</a:t>
            </a:r>
          </a:p>
        </p:txBody>
      </p:sp>
      <p:pic>
        <p:nvPicPr>
          <p:cNvPr id="4" name="Image 3" descr="Une image contenant art, conception&#10;&#10;Le contenu généré par l’IA peut être incorrect.">
            <a:extLst>
              <a:ext uri="{FF2B5EF4-FFF2-40B4-BE49-F238E27FC236}">
                <a16:creationId xmlns:a16="http://schemas.microsoft.com/office/drawing/2014/main" id="{064F17F9-888B-100F-9969-E2153910D7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8654" y="568840"/>
            <a:ext cx="2314691" cy="1969644"/>
          </a:xfrm>
          <a:prstGeom prst="ellipse">
            <a:avLst/>
          </a:prstGeom>
          <a:ln>
            <a:noFill/>
          </a:ln>
          <a:effectLst>
            <a:softEdge rad="112500"/>
          </a:effectLst>
        </p:spPr>
      </p:pic>
      <p:sp>
        <p:nvSpPr>
          <p:cNvPr id="6" name="ZoneTexte 5">
            <a:extLst>
              <a:ext uri="{FF2B5EF4-FFF2-40B4-BE49-F238E27FC236}">
                <a16:creationId xmlns:a16="http://schemas.microsoft.com/office/drawing/2014/main" id="{FD102FBA-3CE2-ED52-93D8-3DD1642F6927}"/>
              </a:ext>
            </a:extLst>
          </p:cNvPr>
          <p:cNvSpPr txBox="1"/>
          <p:nvPr/>
        </p:nvSpPr>
        <p:spPr>
          <a:xfrm>
            <a:off x="2218099" y="5236968"/>
            <a:ext cx="7755800" cy="1200329"/>
          </a:xfrm>
          <a:prstGeom prst="rect">
            <a:avLst/>
          </a:prstGeom>
          <a:ln/>
        </p:spPr>
        <p:style>
          <a:lnRef idx="2">
            <a:schemeClr val="accent6">
              <a:shade val="15000"/>
            </a:schemeClr>
          </a:lnRef>
          <a:fillRef idx="1">
            <a:schemeClr val="accent6"/>
          </a:fillRef>
          <a:effectRef idx="0">
            <a:schemeClr val="accent6"/>
          </a:effectRef>
          <a:fontRef idx="minor">
            <a:schemeClr val="lt1"/>
          </a:fontRef>
        </p:style>
        <p:txBody>
          <a:bodyPr wrap="square" rtlCol="0">
            <a:spAutoFit/>
          </a:bodyPr>
          <a:lstStyle/>
          <a:p>
            <a:r>
              <a:rPr lang="fr-FR" dirty="0"/>
              <a:t>L’analyse de la matrice de confusion montre que MobileNetV2 différencie clairement la plupart des classes, avec très peu d’erreurs croisées. Ses performances solides et sa rapidité d’exécution en font le modèle le plus adapté et justifient de le retenir comme choix final pour cette tâche de classification.</a:t>
            </a:r>
          </a:p>
        </p:txBody>
      </p:sp>
    </p:spTree>
    <p:extLst>
      <p:ext uri="{BB962C8B-B14F-4D97-AF65-F5344CB8AC3E}">
        <p14:creationId xmlns:p14="http://schemas.microsoft.com/office/powerpoint/2010/main" val="15135152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C68715D-A2B5-DCF4-CF6C-A9FB950062D9}"/>
            </a:ext>
          </a:extLst>
        </p:cNvPr>
        <p:cNvGrpSpPr/>
        <p:nvPr/>
      </p:nvGrpSpPr>
      <p:grpSpPr>
        <a:xfrm>
          <a:off x="0" y="0"/>
          <a:ext cx="0" cy="0"/>
          <a:chOff x="0" y="0"/>
          <a:chExt cx="0" cy="0"/>
        </a:xfrm>
      </p:grpSpPr>
      <p:pic>
        <p:nvPicPr>
          <p:cNvPr id="16" name="Picture 3" descr="Une image contenant rideau, capture d’écran, art, léger&#10;&#10;Description générée automatiquement">
            <a:extLst>
              <a:ext uri="{FF2B5EF4-FFF2-40B4-BE49-F238E27FC236}">
                <a16:creationId xmlns:a16="http://schemas.microsoft.com/office/drawing/2014/main" id="{E032A3CE-58AD-B19A-7A0B-E8E4C69AE7F0}"/>
              </a:ext>
            </a:extLst>
          </p:cNvPr>
          <p:cNvPicPr>
            <a:picLocks noChangeAspect="1"/>
          </p:cNvPicPr>
          <p:nvPr/>
        </p:nvPicPr>
        <p:blipFill>
          <a:blip r:embed="rId2"/>
          <a:srcRect b="19929"/>
          <a:stretch/>
        </p:blipFill>
        <p:spPr>
          <a:xfrm>
            <a:off x="-3047" y="10"/>
            <a:ext cx="12191999" cy="6857990"/>
          </a:xfrm>
          <a:prstGeom prst="rect">
            <a:avLst/>
          </a:prstGeom>
        </p:spPr>
      </p:pic>
      <p:sp>
        <p:nvSpPr>
          <p:cNvPr id="36" name="Rectangle 35">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2">
                  <a:alpha val="0"/>
                </a:schemeClr>
              </a:gs>
              <a:gs pos="50000">
                <a:schemeClr val="tx2">
                  <a:alpha val="35000"/>
                </a:schemeClr>
              </a:gs>
              <a:gs pos="100000">
                <a:schemeClr val="tx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re 5">
            <a:extLst>
              <a:ext uri="{FF2B5EF4-FFF2-40B4-BE49-F238E27FC236}">
                <a16:creationId xmlns:a16="http://schemas.microsoft.com/office/drawing/2014/main" id="{854E41FE-6390-1D23-C23A-BDB443340F02}"/>
              </a:ext>
            </a:extLst>
          </p:cNvPr>
          <p:cNvSpPr>
            <a:spLocks noGrp="1"/>
          </p:cNvSpPr>
          <p:nvPr>
            <p:ph type="ctrTitle"/>
          </p:nvPr>
        </p:nvSpPr>
        <p:spPr>
          <a:xfrm>
            <a:off x="643466" y="643467"/>
            <a:ext cx="10905059" cy="3330353"/>
          </a:xfrm>
          <a:effectLst>
            <a:outerShdw blurRad="50800" dist="38100" dir="2700000" algn="tl" rotWithShape="0">
              <a:prstClr val="black">
                <a:alpha val="40000"/>
              </a:prstClr>
            </a:outerShdw>
          </a:effectLst>
        </p:spPr>
        <p:txBody>
          <a:bodyPr vert="horz" lIns="91440" tIns="45720" rIns="91440" bIns="45720" rtlCol="0">
            <a:normAutofit/>
          </a:bodyPr>
          <a:lstStyle/>
          <a:p>
            <a:pPr algn="ctr"/>
            <a:r>
              <a:rPr lang="en-US" dirty="0">
                <a:solidFill>
                  <a:schemeClr val="bg1"/>
                </a:solidFill>
              </a:rPr>
              <a:t>Merci de </a:t>
            </a:r>
            <a:r>
              <a:rPr lang="en-US" dirty="0" err="1">
                <a:solidFill>
                  <a:schemeClr val="bg1"/>
                </a:solidFill>
              </a:rPr>
              <a:t>votre</a:t>
            </a:r>
            <a:r>
              <a:rPr lang="en-US" dirty="0">
                <a:solidFill>
                  <a:schemeClr val="bg1"/>
                </a:solidFill>
              </a:rPr>
              <a:t> </a:t>
            </a:r>
            <a:r>
              <a:rPr lang="en-US" dirty="0" err="1">
                <a:solidFill>
                  <a:schemeClr val="bg1"/>
                </a:solidFill>
              </a:rPr>
              <a:t>ecoute</a:t>
            </a:r>
            <a:endParaRPr lang="en-US" dirty="0">
              <a:solidFill>
                <a:schemeClr val="bg1"/>
              </a:solidFill>
            </a:endParaRPr>
          </a:p>
          <a:p>
            <a:pPr algn="ctr"/>
            <a:br>
              <a:rPr lang="en-US" dirty="0">
                <a:solidFill>
                  <a:schemeClr val="bg1"/>
                </a:solidFill>
              </a:rPr>
            </a:br>
            <a:endParaRPr lang="en-US" dirty="0">
              <a:solidFill>
                <a:schemeClr val="bg1"/>
              </a:solidFill>
            </a:endParaRPr>
          </a:p>
        </p:txBody>
      </p:sp>
      <p:sp>
        <p:nvSpPr>
          <p:cNvPr id="3" name="Sous-titre 2">
            <a:extLst>
              <a:ext uri="{FF2B5EF4-FFF2-40B4-BE49-F238E27FC236}">
                <a16:creationId xmlns:a16="http://schemas.microsoft.com/office/drawing/2014/main" id="{8294FA5C-C2C6-18D9-1036-09AC0B46704B}"/>
              </a:ext>
            </a:extLst>
          </p:cNvPr>
          <p:cNvSpPr>
            <a:spLocks noGrp="1"/>
          </p:cNvSpPr>
          <p:nvPr>
            <p:ph type="subTitle" idx="1"/>
          </p:nvPr>
        </p:nvSpPr>
        <p:spPr>
          <a:xfrm>
            <a:off x="643466" y="4133135"/>
            <a:ext cx="10902016" cy="1454510"/>
          </a:xfrm>
          <a:effectLst>
            <a:outerShdw blurRad="50800" dist="38100" dir="2700000" algn="tl" rotWithShape="0">
              <a:prstClr val="black">
                <a:alpha val="40000"/>
              </a:prstClr>
            </a:outerShdw>
          </a:effectLst>
        </p:spPr>
        <p:txBody>
          <a:bodyPr vert="horz" lIns="91440" tIns="45720" rIns="91440" bIns="45720" rtlCol="0">
            <a:normAutofit/>
          </a:bodyPr>
          <a:lstStyle/>
          <a:p>
            <a:pPr algn="ctr"/>
            <a:r>
              <a:rPr lang="en-US" sz="1800" b="1" dirty="0" err="1">
                <a:solidFill>
                  <a:schemeClr val="bg1"/>
                </a:solidFill>
                <a:effectLst/>
              </a:rPr>
              <a:t>Projet</a:t>
            </a:r>
            <a:r>
              <a:rPr lang="en-US" sz="1800" b="1">
                <a:solidFill>
                  <a:schemeClr val="bg1"/>
                </a:solidFill>
                <a:effectLst/>
              </a:rPr>
              <a:t> </a:t>
            </a:r>
            <a:r>
              <a:rPr lang="en-US" sz="1800" b="1" dirty="0">
                <a:solidFill>
                  <a:schemeClr val="bg1"/>
                </a:solidFill>
                <a:effectLst/>
              </a:rPr>
              <a:t>6</a:t>
            </a:r>
            <a:br>
              <a:rPr lang="en-US" sz="1800" b="1" i="0" dirty="0">
                <a:solidFill>
                  <a:schemeClr val="bg1"/>
                </a:solidFill>
                <a:effectLst/>
              </a:rPr>
            </a:br>
            <a:endParaRPr lang="en-US" sz="1800" b="1" dirty="0">
              <a:solidFill>
                <a:schemeClr val="bg1"/>
              </a:solidFill>
            </a:endParaRPr>
          </a:p>
        </p:txBody>
      </p:sp>
      <p:cxnSp>
        <p:nvCxnSpPr>
          <p:cNvPr id="38" name="Straight Connector 37">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0525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75351FE3-C556-98D8-5166-BE6F7548C8B8}"/>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DA9ACCC6-9BDF-BA26-3F60-09716B85DC92}"/>
              </a:ext>
            </a:extLst>
          </p:cNvPr>
          <p:cNvSpPr>
            <a:spLocks noGrp="1"/>
          </p:cNvSpPr>
          <p:nvPr>
            <p:ph type="title"/>
          </p:nvPr>
        </p:nvSpPr>
        <p:spPr>
          <a:xfrm>
            <a:off x="4373646" y="210693"/>
            <a:ext cx="3990808" cy="778698"/>
          </a:xfrm>
        </p:spPr>
        <p:txBody>
          <a:bodyPr anchor="ctr">
            <a:normAutofit/>
          </a:bodyPr>
          <a:lstStyle/>
          <a:p>
            <a:r>
              <a:rPr lang="fr-FR" sz="4000" dirty="0">
                <a:solidFill>
                  <a:schemeClr val="accent3"/>
                </a:solidFill>
              </a:rPr>
              <a:t>MISE EN PLACE</a:t>
            </a:r>
          </a:p>
        </p:txBody>
      </p:sp>
      <p:sp>
        <p:nvSpPr>
          <p:cNvPr id="4" name="Titre 1">
            <a:extLst>
              <a:ext uri="{FF2B5EF4-FFF2-40B4-BE49-F238E27FC236}">
                <a16:creationId xmlns:a16="http://schemas.microsoft.com/office/drawing/2014/main" id="{9EEDAE20-C7D6-0C41-928C-50DFDA18135D}"/>
              </a:ext>
            </a:extLst>
          </p:cNvPr>
          <p:cNvSpPr txBox="1">
            <a:spLocks/>
          </p:cNvSpPr>
          <p:nvPr/>
        </p:nvSpPr>
        <p:spPr>
          <a:xfrm>
            <a:off x="330534" y="331248"/>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1"/>
                </a:solidFill>
              </a:rPr>
              <a:t>1</a:t>
            </a:r>
          </a:p>
        </p:txBody>
      </p:sp>
      <p:sp>
        <p:nvSpPr>
          <p:cNvPr id="11" name="Titre 1">
            <a:extLst>
              <a:ext uri="{FF2B5EF4-FFF2-40B4-BE49-F238E27FC236}">
                <a16:creationId xmlns:a16="http://schemas.microsoft.com/office/drawing/2014/main" id="{E1AAEF9F-B055-9373-C299-D5B8F477C5C0}"/>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1</a:t>
            </a:r>
          </a:p>
        </p:txBody>
      </p:sp>
      <p:sp>
        <p:nvSpPr>
          <p:cNvPr id="12" name="ZoneTexte 11">
            <a:extLst>
              <a:ext uri="{FF2B5EF4-FFF2-40B4-BE49-F238E27FC236}">
                <a16:creationId xmlns:a16="http://schemas.microsoft.com/office/drawing/2014/main" id="{6C54AF76-7CCC-4D94-C065-A906FB1E7E2E}"/>
              </a:ext>
            </a:extLst>
          </p:cNvPr>
          <p:cNvSpPr txBox="1"/>
          <p:nvPr/>
        </p:nvSpPr>
        <p:spPr>
          <a:xfrm>
            <a:off x="2218100" y="5255051"/>
            <a:ext cx="7755800" cy="83099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600" dirty="0"/>
              <a:t>Le jeu de données, équilibré entre tweets positifs et négatifs, présente une structure simple et propre, sans valeurs manquantes. Sa taille modérée et son format textuel homogène en font une base idéale pour expérimenter différentes approches de modélisation du sentiment.</a:t>
            </a:r>
          </a:p>
        </p:txBody>
      </p:sp>
      <p:pic>
        <p:nvPicPr>
          <p:cNvPr id="6" name="Image 5" descr="Une image contenant texte, capture d’écran, Police&#10;&#10;Le contenu généré par l’IA peut être incorrect.">
            <a:extLst>
              <a:ext uri="{FF2B5EF4-FFF2-40B4-BE49-F238E27FC236}">
                <a16:creationId xmlns:a16="http://schemas.microsoft.com/office/drawing/2014/main" id="{2C94800B-06C0-5D43-38EC-1D250A123B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49" y="1393776"/>
            <a:ext cx="5739465" cy="2958931"/>
          </a:xfrm>
          <a:prstGeom prst="rect">
            <a:avLst/>
          </a:prstGeom>
          <a:ln>
            <a:noFill/>
          </a:ln>
          <a:effectLst>
            <a:outerShdw blurRad="190500" algn="tl" rotWithShape="0">
              <a:srgbClr val="000000">
                <a:alpha val="70000"/>
              </a:srgbClr>
            </a:outerShdw>
          </a:effectLst>
        </p:spPr>
      </p:pic>
      <p:pic>
        <p:nvPicPr>
          <p:cNvPr id="8" name="Image 7" descr="Une image contenant texte, capture d’écran, Police&#10;&#10;Le contenu généré par l’IA peut être incorrect.">
            <a:extLst>
              <a:ext uri="{FF2B5EF4-FFF2-40B4-BE49-F238E27FC236}">
                <a16:creationId xmlns:a16="http://schemas.microsoft.com/office/drawing/2014/main" id="{44C54F29-56E0-69E8-6A20-732953D742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5280" y="1187450"/>
            <a:ext cx="5739464" cy="337158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017741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F23FF5EE-ED93-DAA8-1772-14307B67055E}"/>
            </a:ext>
          </a:extLst>
        </p:cNvPr>
        <p:cNvGrpSpPr/>
        <p:nvPr/>
      </p:nvGrpSpPr>
      <p:grpSpPr>
        <a:xfrm>
          <a:off x="0" y="0"/>
          <a:ext cx="0" cy="0"/>
          <a:chOff x="0" y="0"/>
          <a:chExt cx="0" cy="0"/>
        </a:xfrm>
      </p:grpSpPr>
      <p:sp>
        <p:nvSpPr>
          <p:cNvPr id="11" name="Titre 1">
            <a:extLst>
              <a:ext uri="{FF2B5EF4-FFF2-40B4-BE49-F238E27FC236}">
                <a16:creationId xmlns:a16="http://schemas.microsoft.com/office/drawing/2014/main" id="{C95C2C4B-5F6E-1FB8-6067-3C09DFC77222}"/>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2</a:t>
            </a:r>
          </a:p>
        </p:txBody>
      </p:sp>
      <p:sp>
        <p:nvSpPr>
          <p:cNvPr id="12" name="ZoneTexte 11">
            <a:extLst>
              <a:ext uri="{FF2B5EF4-FFF2-40B4-BE49-F238E27FC236}">
                <a16:creationId xmlns:a16="http://schemas.microsoft.com/office/drawing/2014/main" id="{67393143-0792-80CD-362A-CA6788A5A70C}"/>
              </a:ext>
            </a:extLst>
          </p:cNvPr>
          <p:cNvSpPr txBox="1"/>
          <p:nvPr/>
        </p:nvSpPr>
        <p:spPr>
          <a:xfrm>
            <a:off x="330534" y="5185476"/>
            <a:ext cx="4849450" cy="738664"/>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Les tweets sont répartis de manière équilibrée entre sentiments positifs et négatifs, garantissant un apprentissage sans biais de classe lors de l’entraînement du modèle.</a:t>
            </a:r>
          </a:p>
        </p:txBody>
      </p:sp>
      <p:sp>
        <p:nvSpPr>
          <p:cNvPr id="3" name="Titre 1">
            <a:extLst>
              <a:ext uri="{FF2B5EF4-FFF2-40B4-BE49-F238E27FC236}">
                <a16:creationId xmlns:a16="http://schemas.microsoft.com/office/drawing/2014/main" id="{117D4476-DE70-A323-DB94-A58FA73A8D2D}"/>
              </a:ext>
            </a:extLst>
          </p:cNvPr>
          <p:cNvSpPr txBox="1">
            <a:spLocks/>
          </p:cNvSpPr>
          <p:nvPr/>
        </p:nvSpPr>
        <p:spPr>
          <a:xfrm>
            <a:off x="4621296" y="-140709"/>
            <a:ext cx="3990808" cy="778698"/>
          </a:xfrm>
          <a:prstGeom prst="rect">
            <a:avLst/>
          </a:prstGeom>
        </p:spPr>
        <p:txBody>
          <a:bodyPr vert="horz" lIns="91440" tIns="45720" rIns="91440" bIns="45720" rtlCol="0" anchor="ctr">
            <a:normAutofit fontScale="97500"/>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MISE EN PLACE</a:t>
            </a:r>
          </a:p>
        </p:txBody>
      </p:sp>
      <p:pic>
        <p:nvPicPr>
          <p:cNvPr id="4" name="Image 3" descr="Une image contenant texte, capture d’écran, Rectangle&#10;&#10;Le contenu généré par l’IA peut être incorrect.">
            <a:extLst>
              <a:ext uri="{FF2B5EF4-FFF2-40B4-BE49-F238E27FC236}">
                <a16:creationId xmlns:a16="http://schemas.microsoft.com/office/drawing/2014/main" id="{E75FE749-202E-E722-401A-BC30772286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2797" y="1206499"/>
            <a:ext cx="3782259" cy="3097471"/>
          </a:xfrm>
          <a:prstGeom prst="rect">
            <a:avLst/>
          </a:prstGeom>
          <a:ln>
            <a:noFill/>
          </a:ln>
          <a:effectLst>
            <a:outerShdw blurRad="190500" algn="tl" rotWithShape="0">
              <a:srgbClr val="000000">
                <a:alpha val="70000"/>
              </a:srgbClr>
            </a:outerShdw>
          </a:effectLst>
        </p:spPr>
      </p:pic>
      <p:pic>
        <p:nvPicPr>
          <p:cNvPr id="6" name="Image 5" descr="Une image contenant texte, capture d’écran, diagramme, Tracé&#10;&#10;Le contenu généré par l’IA peut être incorrect.">
            <a:extLst>
              <a:ext uri="{FF2B5EF4-FFF2-40B4-BE49-F238E27FC236}">
                <a16:creationId xmlns:a16="http://schemas.microsoft.com/office/drawing/2014/main" id="{8EECDFAB-160B-5799-45FE-13FB5673A9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1900" y="1296286"/>
            <a:ext cx="4958234" cy="2685419"/>
          </a:xfrm>
          <a:prstGeom prst="rect">
            <a:avLst/>
          </a:prstGeom>
          <a:ln>
            <a:noFill/>
          </a:ln>
          <a:effectLst>
            <a:outerShdw blurRad="190500" algn="tl" rotWithShape="0">
              <a:srgbClr val="000000">
                <a:alpha val="70000"/>
              </a:srgbClr>
            </a:outerShdw>
          </a:effectLst>
        </p:spPr>
      </p:pic>
      <p:sp>
        <p:nvSpPr>
          <p:cNvPr id="7" name="ZoneTexte 6">
            <a:extLst>
              <a:ext uri="{FF2B5EF4-FFF2-40B4-BE49-F238E27FC236}">
                <a16:creationId xmlns:a16="http://schemas.microsoft.com/office/drawing/2014/main" id="{0944C11C-A6EC-8822-56D3-A77D0C6E1950}"/>
              </a:ext>
            </a:extLst>
          </p:cNvPr>
          <p:cNvSpPr txBox="1"/>
          <p:nvPr/>
        </p:nvSpPr>
        <p:spPr>
          <a:xfrm>
            <a:off x="6688555" y="5185476"/>
            <a:ext cx="4849450" cy="738664"/>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La majorité des tweets comportent entre 40 et 120 caractères, ce qui correspond à des messages courts et concis typiques de la plateforme, adaptés à une analyse textuelle rapide.</a:t>
            </a:r>
          </a:p>
        </p:txBody>
      </p:sp>
    </p:spTree>
    <p:extLst>
      <p:ext uri="{BB962C8B-B14F-4D97-AF65-F5344CB8AC3E}">
        <p14:creationId xmlns:p14="http://schemas.microsoft.com/office/powerpoint/2010/main" val="4120534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F125C13A-951A-23CD-AFB0-D886033B14E2}"/>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50E50E78-C6DF-62F6-2A83-331541517C8B}"/>
              </a:ext>
            </a:extLst>
          </p:cNvPr>
          <p:cNvSpPr>
            <a:spLocks noGrp="1"/>
          </p:cNvSpPr>
          <p:nvPr>
            <p:ph type="title"/>
          </p:nvPr>
        </p:nvSpPr>
        <p:spPr>
          <a:xfrm>
            <a:off x="4146021" y="210693"/>
            <a:ext cx="4333708" cy="778698"/>
          </a:xfrm>
        </p:spPr>
        <p:txBody>
          <a:bodyPr anchor="ctr">
            <a:normAutofit/>
          </a:bodyPr>
          <a:lstStyle/>
          <a:p>
            <a:r>
              <a:rPr lang="fr-FR" sz="4000" dirty="0">
                <a:solidFill>
                  <a:schemeClr val="accent3"/>
                </a:solidFill>
              </a:rPr>
              <a:t>Jeu de données</a:t>
            </a:r>
          </a:p>
        </p:txBody>
      </p:sp>
      <p:sp>
        <p:nvSpPr>
          <p:cNvPr id="11" name="Titre 1">
            <a:extLst>
              <a:ext uri="{FF2B5EF4-FFF2-40B4-BE49-F238E27FC236}">
                <a16:creationId xmlns:a16="http://schemas.microsoft.com/office/drawing/2014/main" id="{D04790E1-1015-77C9-5642-9F35B0B7551D}"/>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3</a:t>
            </a:r>
          </a:p>
        </p:txBody>
      </p:sp>
      <p:pic>
        <p:nvPicPr>
          <p:cNvPr id="6" name="Image 5" descr="Une image contenant texte, capture d’écran, Police&#10;&#10;Le contenu généré par l’IA peut être incorrect.">
            <a:extLst>
              <a:ext uri="{FF2B5EF4-FFF2-40B4-BE49-F238E27FC236}">
                <a16:creationId xmlns:a16="http://schemas.microsoft.com/office/drawing/2014/main" id="{E04D725B-BC6F-A5BF-B790-E77A7F1A92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1350" y="1111976"/>
            <a:ext cx="7777368" cy="435464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0" name="ZoneTexte 9">
            <a:extLst>
              <a:ext uri="{FF2B5EF4-FFF2-40B4-BE49-F238E27FC236}">
                <a16:creationId xmlns:a16="http://schemas.microsoft.com/office/drawing/2014/main" id="{611D2E93-07CF-CFAC-6EB0-042C3949DF6D}"/>
              </a:ext>
            </a:extLst>
          </p:cNvPr>
          <p:cNvSpPr txBox="1"/>
          <p:nvPr/>
        </p:nvSpPr>
        <p:spPr>
          <a:xfrm>
            <a:off x="821155" y="5753405"/>
            <a:ext cx="4849450" cy="738664"/>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Le jeu de données a été découpé en trois sous-ensembles selon une répartition 70 % / 15 % / 15 %, afin d’assurer un entraînement, une validation et un test représentatifs et équilibrés.</a:t>
            </a:r>
          </a:p>
        </p:txBody>
      </p:sp>
      <p:sp>
        <p:nvSpPr>
          <p:cNvPr id="12" name="ZoneTexte 11">
            <a:extLst>
              <a:ext uri="{FF2B5EF4-FFF2-40B4-BE49-F238E27FC236}">
                <a16:creationId xmlns:a16="http://schemas.microsoft.com/office/drawing/2014/main" id="{8F92B662-4F18-0431-E2E9-9D41B0759748}"/>
              </a:ext>
            </a:extLst>
          </p:cNvPr>
          <p:cNvSpPr txBox="1"/>
          <p:nvPr/>
        </p:nvSpPr>
        <p:spPr>
          <a:xfrm>
            <a:off x="6312875" y="5753405"/>
            <a:ext cx="4849450" cy="738664"/>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Cette séparation contrôlée par un </a:t>
            </a:r>
            <a:r>
              <a:rPr lang="fr-FR" sz="1400" i="1" dirty="0" err="1"/>
              <a:t>random</a:t>
            </a:r>
            <a:r>
              <a:rPr lang="fr-FR" sz="1400" i="1" dirty="0"/>
              <a:t> state</a:t>
            </a:r>
            <a:r>
              <a:rPr lang="fr-FR" sz="1400" dirty="0"/>
              <a:t> fixe garantit la reproductibilité des résultats et une évaluation fiable des performances du modèle.</a:t>
            </a:r>
          </a:p>
        </p:txBody>
      </p:sp>
    </p:spTree>
    <p:extLst>
      <p:ext uri="{BB962C8B-B14F-4D97-AF65-F5344CB8AC3E}">
        <p14:creationId xmlns:p14="http://schemas.microsoft.com/office/powerpoint/2010/main" val="2873122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023DD21C-3F96-3B6C-E660-9B0855EE6F0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0496630A-7EBF-70AA-3025-5B32CFC2C124}"/>
              </a:ext>
            </a:extLst>
          </p:cNvPr>
          <p:cNvSpPr>
            <a:spLocks noGrp="1"/>
          </p:cNvSpPr>
          <p:nvPr>
            <p:ph type="title"/>
          </p:nvPr>
        </p:nvSpPr>
        <p:spPr>
          <a:xfrm>
            <a:off x="4329480" y="6145"/>
            <a:ext cx="3939439" cy="778698"/>
          </a:xfrm>
        </p:spPr>
        <p:txBody>
          <a:bodyPr anchor="ctr">
            <a:normAutofit/>
          </a:bodyPr>
          <a:lstStyle/>
          <a:p>
            <a:r>
              <a:rPr lang="fr-FR" sz="4000" dirty="0" err="1">
                <a:solidFill>
                  <a:schemeClr val="accent3"/>
                </a:solidFill>
              </a:rPr>
              <a:t>github</a:t>
            </a:r>
            <a:r>
              <a:rPr lang="fr-FR" sz="4000" dirty="0">
                <a:solidFill>
                  <a:schemeClr val="accent3"/>
                </a:solidFill>
              </a:rPr>
              <a:t> action </a:t>
            </a:r>
          </a:p>
        </p:txBody>
      </p:sp>
      <p:sp>
        <p:nvSpPr>
          <p:cNvPr id="11" name="Titre 1">
            <a:extLst>
              <a:ext uri="{FF2B5EF4-FFF2-40B4-BE49-F238E27FC236}">
                <a16:creationId xmlns:a16="http://schemas.microsoft.com/office/drawing/2014/main" id="{87CFD6B5-36F3-E2CB-2639-C42CBA806327}"/>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pic>
        <p:nvPicPr>
          <p:cNvPr id="5" name="Image 4" descr="Une image contenant texte, capture d’écran, Police&#10;&#10;Le contenu généré par l’IA peut être incorrect.">
            <a:extLst>
              <a:ext uri="{FF2B5EF4-FFF2-40B4-BE49-F238E27FC236}">
                <a16:creationId xmlns:a16="http://schemas.microsoft.com/office/drawing/2014/main" id="{350A15E4-EC6E-C9BF-4436-352E26C51F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1934" y="914125"/>
            <a:ext cx="9148131" cy="41912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ZoneTexte 5">
            <a:extLst>
              <a:ext uri="{FF2B5EF4-FFF2-40B4-BE49-F238E27FC236}">
                <a16:creationId xmlns:a16="http://schemas.microsoft.com/office/drawing/2014/main" id="{8ABA4B5B-0343-FB43-3C33-7C63C74CBFB4}"/>
              </a:ext>
            </a:extLst>
          </p:cNvPr>
          <p:cNvSpPr txBox="1"/>
          <p:nvPr/>
        </p:nvSpPr>
        <p:spPr>
          <a:xfrm>
            <a:off x="821155" y="5753405"/>
            <a:ext cx="4849450" cy="738664"/>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Ce pipeline CI/CD automatise l’intégralité du cycle de livraison : installation des dépendances, exécution des tests unitaires et déploiement sur </a:t>
            </a:r>
            <a:r>
              <a:rPr lang="fr-FR" sz="1400" dirty="0" err="1"/>
              <a:t>Heroku</a:t>
            </a:r>
            <a:r>
              <a:rPr lang="fr-FR" sz="1400" dirty="0"/>
              <a:t>.</a:t>
            </a:r>
          </a:p>
        </p:txBody>
      </p:sp>
      <p:sp>
        <p:nvSpPr>
          <p:cNvPr id="7" name="ZoneTexte 6">
            <a:extLst>
              <a:ext uri="{FF2B5EF4-FFF2-40B4-BE49-F238E27FC236}">
                <a16:creationId xmlns:a16="http://schemas.microsoft.com/office/drawing/2014/main" id="{34FFBAEE-560C-199C-0470-0AA82EEEE1ED}"/>
              </a:ext>
            </a:extLst>
          </p:cNvPr>
          <p:cNvSpPr txBox="1"/>
          <p:nvPr/>
        </p:nvSpPr>
        <p:spPr>
          <a:xfrm>
            <a:off x="6521395" y="5753405"/>
            <a:ext cx="4849450" cy="738664"/>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400" dirty="0"/>
              <a:t>En s’appuyant sur </a:t>
            </a:r>
            <a:r>
              <a:rPr lang="fr-FR" sz="1400" b="1" dirty="0"/>
              <a:t>GitHub Actions</a:t>
            </a:r>
            <a:r>
              <a:rPr lang="fr-FR" sz="1400" dirty="0"/>
              <a:t> et un déclenchement conditionnel sur la branche </a:t>
            </a:r>
            <a:r>
              <a:rPr lang="fr-FR" sz="1400" i="1" dirty="0"/>
              <a:t>main</a:t>
            </a:r>
            <a:r>
              <a:rPr lang="fr-FR" sz="1400" dirty="0"/>
              <a:t>, il garantit un déploiement fiable, et conforme aux bonnes pratiques de </a:t>
            </a:r>
            <a:r>
              <a:rPr lang="fr-FR" sz="1400" dirty="0" err="1"/>
              <a:t>MLOps</a:t>
            </a:r>
            <a:r>
              <a:rPr lang="fr-FR" sz="1400" dirty="0"/>
              <a:t>.</a:t>
            </a:r>
          </a:p>
        </p:txBody>
      </p:sp>
    </p:spTree>
    <p:extLst>
      <p:ext uri="{BB962C8B-B14F-4D97-AF65-F5344CB8AC3E}">
        <p14:creationId xmlns:p14="http://schemas.microsoft.com/office/powerpoint/2010/main" val="414557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14E6F68D-97F8-9A7B-1F8E-DB1704C2B402}"/>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368891B7-A344-6223-3F7A-629E24D6D9DA}"/>
              </a:ext>
            </a:extLst>
          </p:cNvPr>
          <p:cNvSpPr>
            <a:spLocks noGrp="1"/>
          </p:cNvSpPr>
          <p:nvPr>
            <p:ph type="title"/>
          </p:nvPr>
        </p:nvSpPr>
        <p:spPr>
          <a:xfrm>
            <a:off x="3934921" y="488642"/>
            <a:ext cx="4322158" cy="778698"/>
          </a:xfrm>
        </p:spPr>
        <p:txBody>
          <a:bodyPr anchor="ctr">
            <a:normAutofit fontScale="90000"/>
          </a:bodyPr>
          <a:lstStyle/>
          <a:p>
            <a:r>
              <a:rPr lang="fr-FR" sz="4000" dirty="0">
                <a:solidFill>
                  <a:schemeClr val="accent3"/>
                </a:solidFill>
              </a:rPr>
              <a:t>Bilan mise en place</a:t>
            </a:r>
          </a:p>
        </p:txBody>
      </p:sp>
      <p:sp>
        <p:nvSpPr>
          <p:cNvPr id="11" name="Titre 1">
            <a:extLst>
              <a:ext uri="{FF2B5EF4-FFF2-40B4-BE49-F238E27FC236}">
                <a16:creationId xmlns:a16="http://schemas.microsoft.com/office/drawing/2014/main" id="{37072B17-46D7-34C8-362B-B16C94121B67}"/>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pic>
        <p:nvPicPr>
          <p:cNvPr id="4" name="Image 3" descr="Une image contenant texte, capture d’écran, Police&#10;&#10;Le contenu généré par l’IA peut être incorrect.">
            <a:extLst>
              <a:ext uri="{FF2B5EF4-FFF2-40B4-BE49-F238E27FC236}">
                <a16:creationId xmlns:a16="http://schemas.microsoft.com/office/drawing/2014/main" id="{D991E9D5-67F1-447C-F809-22828D14D5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4737" y="1680976"/>
            <a:ext cx="9342526" cy="450146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07648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14FF1033-945F-EC6F-AC83-3C6121522F0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695C92E8-01A7-AB60-AD5D-49BE8EB005A7}"/>
              </a:ext>
            </a:extLst>
          </p:cNvPr>
          <p:cNvSpPr>
            <a:spLocks noGrp="1"/>
          </p:cNvSpPr>
          <p:nvPr>
            <p:ph type="title"/>
          </p:nvPr>
        </p:nvSpPr>
        <p:spPr>
          <a:xfrm>
            <a:off x="4125703" y="-178656"/>
            <a:ext cx="5046058" cy="778698"/>
          </a:xfrm>
        </p:spPr>
        <p:txBody>
          <a:bodyPr anchor="ctr">
            <a:normAutofit/>
          </a:bodyPr>
          <a:lstStyle/>
          <a:p>
            <a:r>
              <a:rPr lang="fr-FR" sz="4000" dirty="0">
                <a:solidFill>
                  <a:schemeClr val="accent3"/>
                </a:solidFill>
              </a:rPr>
              <a:t>Modèles de test</a:t>
            </a:r>
          </a:p>
        </p:txBody>
      </p:sp>
      <p:sp>
        <p:nvSpPr>
          <p:cNvPr id="11" name="Titre 1">
            <a:extLst>
              <a:ext uri="{FF2B5EF4-FFF2-40B4-BE49-F238E27FC236}">
                <a16:creationId xmlns:a16="http://schemas.microsoft.com/office/drawing/2014/main" id="{D289F8DB-2B0A-1436-25EF-9C441B51A89F}"/>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pic>
        <p:nvPicPr>
          <p:cNvPr id="10" name="Image 9" descr="Une image contenant texte, capture d’écran, Police&#10;&#10;Le contenu généré par l’IA peut être incorrect.">
            <a:extLst>
              <a:ext uri="{FF2B5EF4-FFF2-40B4-BE49-F238E27FC236}">
                <a16:creationId xmlns:a16="http://schemas.microsoft.com/office/drawing/2014/main" id="{CAEF527C-6049-1002-7C9B-0356AC9714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813" y="886384"/>
            <a:ext cx="11195713" cy="550705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72263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00DF5FE4-265C-C364-38D3-29B2F5F4B8EF}"/>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2848E85A-8F05-E110-AE29-F0E75130B828}"/>
              </a:ext>
            </a:extLst>
          </p:cNvPr>
          <p:cNvSpPr>
            <a:spLocks noGrp="1"/>
          </p:cNvSpPr>
          <p:nvPr>
            <p:ph type="title"/>
          </p:nvPr>
        </p:nvSpPr>
        <p:spPr>
          <a:xfrm>
            <a:off x="4233024" y="-178656"/>
            <a:ext cx="4188618" cy="778698"/>
          </a:xfrm>
        </p:spPr>
        <p:txBody>
          <a:bodyPr anchor="ctr">
            <a:normAutofit/>
          </a:bodyPr>
          <a:lstStyle/>
          <a:p>
            <a:r>
              <a:rPr lang="fr-FR" sz="4000" dirty="0">
                <a:solidFill>
                  <a:schemeClr val="accent3"/>
                </a:solidFill>
              </a:rPr>
              <a:t>Modèles de test</a:t>
            </a:r>
          </a:p>
        </p:txBody>
      </p:sp>
      <p:sp>
        <p:nvSpPr>
          <p:cNvPr id="11" name="Titre 1">
            <a:extLst>
              <a:ext uri="{FF2B5EF4-FFF2-40B4-BE49-F238E27FC236}">
                <a16:creationId xmlns:a16="http://schemas.microsoft.com/office/drawing/2014/main" id="{12F6CE50-BD3D-B6E5-9D41-1729CFF10D52}"/>
              </a:ext>
            </a:extLst>
          </p:cNvPr>
          <p:cNvSpPr txBox="1">
            <a:spLocks/>
          </p:cNvSpPr>
          <p:nvPr/>
        </p:nvSpPr>
        <p:spPr>
          <a:xfrm>
            <a:off x="97255" y="210693"/>
            <a:ext cx="466558" cy="1148301"/>
          </a:xfrm>
          <a:prstGeom prst="rect">
            <a:avLst/>
          </a:prstGeom>
        </p:spPr>
        <p:txBody>
          <a:bodyPr vert="horz" lIns="91440" tIns="45720" rIns="91440" bIns="45720" rtlCol="0" anchor="ctr">
            <a:normAutofit/>
          </a:bodyPr>
          <a:lstStyle>
            <a:lvl1pPr algn="l" defTabSz="457200" rtl="0" eaLnBrk="1" latinLnBrk="0" hangingPunct="1">
              <a:lnSpc>
                <a:spcPct val="100000"/>
              </a:lnSpc>
              <a:spcBef>
                <a:spcPct val="0"/>
              </a:spcBef>
              <a:buNone/>
              <a:defRPr sz="32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4000" dirty="0">
                <a:solidFill>
                  <a:schemeClr val="accent3"/>
                </a:solidFill>
              </a:rPr>
              <a:t>4</a:t>
            </a:r>
          </a:p>
        </p:txBody>
      </p:sp>
      <p:sp>
        <p:nvSpPr>
          <p:cNvPr id="8" name="ZoneTexte 7">
            <a:extLst>
              <a:ext uri="{FF2B5EF4-FFF2-40B4-BE49-F238E27FC236}">
                <a16:creationId xmlns:a16="http://schemas.microsoft.com/office/drawing/2014/main" id="{A04E93F0-0F03-7684-2545-6C59B16CBEBA}"/>
              </a:ext>
            </a:extLst>
          </p:cNvPr>
          <p:cNvSpPr txBox="1"/>
          <p:nvPr/>
        </p:nvSpPr>
        <p:spPr>
          <a:xfrm>
            <a:off x="2331830" y="5347077"/>
            <a:ext cx="7755800" cy="1323439"/>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fr-FR" sz="1600" dirty="0"/>
              <a:t>Tous les modèles ont été entraînés sur des données normalisées via </a:t>
            </a:r>
            <a:r>
              <a:rPr lang="fr-FR" sz="1600" b="1" dirty="0" err="1"/>
              <a:t>spaCy</a:t>
            </a:r>
            <a:r>
              <a:rPr lang="fr-FR" sz="1600" dirty="0"/>
              <a:t>, incluant une tokenisation fine, la lemmatisation et un filtrage lexical homogène afin d’assurer la cohérence du pipeline de prétraitement. Les résultats mettent en évidence </a:t>
            </a:r>
            <a:r>
              <a:rPr lang="fr-FR" sz="1600" b="1" dirty="0" err="1"/>
              <a:t>DistilBERT</a:t>
            </a:r>
            <a:r>
              <a:rPr lang="fr-FR" sz="1600" b="1" dirty="0"/>
              <a:t> + MLP</a:t>
            </a:r>
            <a:r>
              <a:rPr lang="fr-FR" sz="1600" dirty="0"/>
              <a:t> pour sa capacité contextuelle, </a:t>
            </a:r>
            <a:r>
              <a:rPr lang="fr-FR" sz="1600" b="1" dirty="0"/>
              <a:t>TF-IDF + </a:t>
            </a:r>
            <a:r>
              <a:rPr lang="fr-FR" sz="1600" b="1" dirty="0" err="1"/>
              <a:t>LogReg</a:t>
            </a:r>
            <a:r>
              <a:rPr lang="fr-FR" sz="1600" dirty="0"/>
              <a:t> pour son efficacité computationnelle, et </a:t>
            </a:r>
            <a:r>
              <a:rPr lang="fr-FR" sz="1600" b="1" dirty="0" err="1"/>
              <a:t>FastText</a:t>
            </a:r>
            <a:r>
              <a:rPr lang="fr-FR" sz="1600" dirty="0"/>
              <a:t> pour sa robustesse face à la variabilité lexicale des tweets.</a:t>
            </a:r>
          </a:p>
        </p:txBody>
      </p:sp>
      <p:pic>
        <p:nvPicPr>
          <p:cNvPr id="10" name="Image 9" descr="Une image contenant texte, capture d’écran&#10;&#10;Le contenu généré par l’IA peut être incorrect.">
            <a:extLst>
              <a:ext uri="{FF2B5EF4-FFF2-40B4-BE49-F238E27FC236}">
                <a16:creationId xmlns:a16="http://schemas.microsoft.com/office/drawing/2014/main" id="{DAD5C990-5E13-4407-21A0-AC5F4DCA66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9645" y="689198"/>
            <a:ext cx="9860170" cy="444197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84292447"/>
      </p:ext>
    </p:extLst>
  </p:cSld>
  <p:clrMapOvr>
    <a:masterClrMapping/>
  </p:clrMapOvr>
</p:sld>
</file>

<file path=ppt/theme/theme1.xml><?xml version="1.0" encoding="utf-8"?>
<a:theme xmlns:a="http://schemas.openxmlformats.org/drawingml/2006/main" name="DividendVTI">
  <a:themeElements>
    <a:clrScheme name="AnalogousFromDarkSeedLeftStep">
      <a:dk1>
        <a:srgbClr val="000000"/>
      </a:dk1>
      <a:lt1>
        <a:srgbClr val="FFFFFF"/>
      </a:lt1>
      <a:dk2>
        <a:srgbClr val="1B302B"/>
      </a:dk2>
      <a:lt2>
        <a:srgbClr val="F3F3F0"/>
      </a:lt2>
      <a:accent1>
        <a:srgbClr val="4843D6"/>
      </a:accent1>
      <a:accent2>
        <a:srgbClr val="2A64C2"/>
      </a:accent2>
      <a:accent3>
        <a:srgbClr val="3CB5D4"/>
      </a:accent3>
      <a:accent4>
        <a:srgbClr val="2AC2A2"/>
      </a:accent4>
      <a:accent5>
        <a:srgbClr val="37C56B"/>
      </a:accent5>
      <a:accent6>
        <a:srgbClr val="31C22A"/>
      </a:accent6>
      <a:hlink>
        <a:srgbClr val="349E6D"/>
      </a:hlink>
      <a:folHlink>
        <a:srgbClr val="7F7F7F"/>
      </a:folHlink>
    </a:clrScheme>
    <a:fontScheme name="Dividend">
      <a:majorFont>
        <a:latin typeface="Tw Cen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14062</TotalTime>
  <Words>1331</Words>
  <Application>Microsoft Office PowerPoint</Application>
  <PresentationFormat>Grand écran</PresentationFormat>
  <Paragraphs>79</Paragraphs>
  <Slides>23</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23</vt:i4>
      </vt:variant>
    </vt:vector>
  </HeadingPairs>
  <TitlesOfParts>
    <vt:vector size="29" baseType="lpstr">
      <vt:lpstr>Aptos</vt:lpstr>
      <vt:lpstr>Gill Sans MT</vt:lpstr>
      <vt:lpstr>Inter</vt:lpstr>
      <vt:lpstr>Tw Cen MT</vt:lpstr>
      <vt:lpstr>Wingdings 2</vt:lpstr>
      <vt:lpstr>DividendVTI</vt:lpstr>
      <vt:lpstr>Projet 7</vt:lpstr>
      <vt:lpstr>CONTEXTE ET OBJECTIFS DU PROJET</vt:lpstr>
      <vt:lpstr>MISE EN PLACE</vt:lpstr>
      <vt:lpstr>Présentation PowerPoint</vt:lpstr>
      <vt:lpstr>Jeu de données</vt:lpstr>
      <vt:lpstr>github action </vt:lpstr>
      <vt:lpstr>Bilan mise en place</vt:lpstr>
      <vt:lpstr>Modèles de test</vt:lpstr>
      <vt:lpstr>Modèles de test</vt:lpstr>
      <vt:lpstr>Modèles de test</vt:lpstr>
      <vt:lpstr>Modeles final MLFLOW</vt:lpstr>
      <vt:lpstr>Modeles final</vt:lpstr>
      <vt:lpstr>INTEGRATION HEROKU</vt:lpstr>
      <vt:lpstr>INTEGRATION HEROKU</vt:lpstr>
      <vt:lpstr>classification : VGG16</vt:lpstr>
      <vt:lpstr>classification : VGG16</vt:lpstr>
      <vt:lpstr>classification : CNN</vt:lpstr>
      <vt:lpstr>classification : CNN</vt:lpstr>
      <vt:lpstr>classification : CNN</vt:lpstr>
      <vt:lpstr>classification : MBNET2</vt:lpstr>
      <vt:lpstr>classification : MBNET2</vt:lpstr>
      <vt:lpstr>classification : MBNET2</vt:lpstr>
      <vt:lpstr>Merci de votre ecoute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Victor A</dc:creator>
  <cp:lastModifiedBy>Victor A</cp:lastModifiedBy>
  <cp:revision>182</cp:revision>
  <dcterms:created xsi:type="dcterms:W3CDTF">2024-10-31T01:53:11Z</dcterms:created>
  <dcterms:modified xsi:type="dcterms:W3CDTF">2025-11-12T05:46:21Z</dcterms:modified>
</cp:coreProperties>
</file>

<file path=docProps/thumbnail.jpeg>
</file>